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9" r:id="rId3"/>
    <p:sldId id="319" r:id="rId4"/>
    <p:sldId id="257" r:id="rId5"/>
    <p:sldId id="272" r:id="rId6"/>
    <p:sldId id="265" r:id="rId7"/>
    <p:sldId id="266" r:id="rId8"/>
    <p:sldId id="267" r:id="rId9"/>
    <p:sldId id="268" r:id="rId10"/>
    <p:sldId id="269" r:id="rId11"/>
    <p:sldId id="261" r:id="rId12"/>
    <p:sldId id="262" r:id="rId13"/>
    <p:sldId id="270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2" r:id="rId22"/>
    <p:sldId id="283" r:id="rId23"/>
    <p:sldId id="286" r:id="rId24"/>
    <p:sldId id="285" r:id="rId25"/>
    <p:sldId id="288" r:id="rId26"/>
    <p:sldId id="289" r:id="rId27"/>
    <p:sldId id="294" r:id="rId28"/>
    <p:sldId id="295" r:id="rId29"/>
    <p:sldId id="314" r:id="rId30"/>
    <p:sldId id="291" r:id="rId31"/>
    <p:sldId id="292" r:id="rId32"/>
    <p:sldId id="293" r:id="rId33"/>
    <p:sldId id="296" r:id="rId34"/>
    <p:sldId id="297" r:id="rId35"/>
    <p:sldId id="298" r:id="rId36"/>
    <p:sldId id="312" r:id="rId37"/>
    <p:sldId id="300" r:id="rId38"/>
    <p:sldId id="299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6" r:id="rId49"/>
    <p:sldId id="317" r:id="rId50"/>
    <p:sldId id="31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35B88-4C89-4578-A075-4D3E83B0A887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6444-D154-4956-9572-4337882A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30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6444-D154-4956-9572-4337882A0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83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160CD-9E5C-44FE-9F0C-D612028CC1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5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6444-D154-4956-9572-4337882A0F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3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>
                <a:latin typeface="Times New Roman" panose="02020603050405020304" pitchFamily="18" charset="0"/>
                <a:cs typeface="B Nazanin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1834A-6298-41C1-97D2-8964EEE37E5F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6400" y="4529540"/>
            <a:ext cx="905179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3" y="0"/>
            <a:ext cx="1868641" cy="1439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681" y="0"/>
            <a:ext cx="1388319" cy="1388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6B403-6700-4904-B8DE-9E354D35E0FD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0D9F-507C-4382-A05F-83176C7C63BD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7616-395E-432F-B3EF-9039C9F81BBF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A641-5AA9-4DC4-A36C-7E323FA5682C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14DC-C73C-46AD-AF41-1F5DB3ACAF9A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C839-69B2-4C55-BDAC-5D34F86FB20F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384A-88BF-4734-BE24-7E176DAFB9EA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1" y="617382"/>
            <a:ext cx="8911687" cy="1280890"/>
          </a:xfrm>
        </p:spPr>
        <p:txBody>
          <a:bodyPr/>
          <a:lstStyle>
            <a:lvl1pPr algn="ctr" rtl="1">
              <a:defRPr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41511" y="2128229"/>
            <a:ext cx="8915400" cy="3777622"/>
          </a:xfrm>
        </p:spPr>
        <p:txBody>
          <a:bodyPr>
            <a:normAutofit/>
          </a:bodyPr>
          <a:lstStyle>
            <a:lvl1pPr marL="342900" indent="-342900" algn="r" rtl="1"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1pPr>
            <a:lvl2pPr marL="742950" indent="-285750" algn="r" rtl="1">
              <a:buFont typeface="Wingdings" panose="05000000000000000000" pitchFamily="2" charset="2"/>
              <a:buChar char="Ø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2pPr>
            <a:lvl3pPr marL="1143000" indent="-228600" algn="r" rtl="1"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3pPr>
            <a:lvl4pPr marL="1600200" indent="-228600" algn="r" rtl="1"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4pPr>
            <a:lvl5pPr marL="2057400" indent="-228600" algn="r" rtl="1"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r>
              <a:rPr lang="fa-IR" dirty="0" smtClean="0"/>
              <a:t>لیییسزی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r>
              <a:rPr lang="fa-IR" dirty="0" smtClean="0"/>
              <a:t>رزط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r>
              <a:rPr lang="fa-IR" dirty="0" smtClean="0"/>
              <a:t>رزط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r>
              <a:rPr lang="fa-IR" dirty="0" smtClean="0"/>
              <a:t>رزط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r>
              <a:rPr lang="fa-IR" dirty="0" smtClean="0"/>
              <a:t>زطظ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9135" y="6225360"/>
            <a:ext cx="1146283" cy="370396"/>
          </a:xfrm>
        </p:spPr>
        <p:txBody>
          <a:bodyPr/>
          <a:lstStyle/>
          <a:p>
            <a:fld id="{5E6885D2-F37E-4217-A7F1-AD646E474FB1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199853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0464" y="2069621"/>
            <a:ext cx="1003300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4" y="1"/>
            <a:ext cx="1649700" cy="1271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681" y="0"/>
            <a:ext cx="1225655" cy="1225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84E9-C801-4668-B7D5-43E19716F29F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3244139"/>
            <a:ext cx="1082979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3" y="0"/>
            <a:ext cx="1868641" cy="1439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681" y="0"/>
            <a:ext cx="1388319" cy="1388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801-A131-4D68-864C-2457A2486860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0" y="2133600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99993" y="2204685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3" y="0"/>
            <a:ext cx="1868641" cy="14399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681" y="0"/>
            <a:ext cx="1388319" cy="1388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1E7D-19CD-42FC-9274-120DB03787E1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1D7E-B49D-41F0-ACD9-E1F0291AB812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0" y="2362870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1356" y="2433955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3" y="0"/>
            <a:ext cx="1868641" cy="14399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681" y="0"/>
            <a:ext cx="1388319" cy="1388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399F-6DC9-4AB2-8CE4-3068FE1F18A2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DFDFD-4869-4A5D-8971-25F2E660517A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65C4D-C331-4AFE-A546-14DBA7813602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4F27F-BEC0-40D1-B51D-7815B07F5487}" type="datetime1">
              <a:rPr lang="en-US" smtClean="0"/>
              <a:t>10/20/2020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2858" y="478681"/>
            <a:ext cx="9302796" cy="3583867"/>
          </a:xfrm>
        </p:spPr>
        <p:txBody>
          <a:bodyPr>
            <a:normAutofit fontScale="90000"/>
          </a:bodyPr>
          <a:lstStyle/>
          <a:p>
            <a:pPr algn="ctr" rtl="1"/>
            <a:r>
              <a:rPr lang="fa-IR" sz="2200" b="1" dirty="0" smtClean="0"/>
              <a:t>دانشگاه </a:t>
            </a:r>
            <a:r>
              <a:rPr lang="fa-IR" sz="2200" b="1" dirty="0" smtClean="0"/>
              <a:t>تهران</a:t>
            </a:r>
            <a:r>
              <a:rPr lang="fa-IR" sz="2200" b="1" dirty="0" smtClean="0"/>
              <a:t/>
            </a:r>
            <a:br>
              <a:rPr lang="fa-IR" sz="2200" b="1" dirty="0" smtClean="0"/>
            </a:br>
            <a:r>
              <a:rPr lang="fa-IR" sz="2200" b="1" dirty="0" smtClean="0"/>
              <a:t>دانشکده </a:t>
            </a:r>
            <a:r>
              <a:rPr lang="fa-IR" sz="2200" b="1" dirty="0" smtClean="0"/>
              <a:t>برق و کامپیوتر</a:t>
            </a:r>
            <a:r>
              <a:rPr lang="fa-IR" sz="2200" b="1" dirty="0" smtClean="0"/>
              <a:t/>
            </a:r>
            <a:br>
              <a:rPr lang="fa-IR" sz="2200" b="1" dirty="0" smtClean="0"/>
            </a:br>
            <a:r>
              <a:rPr lang="fa-IR" sz="2200" b="1" dirty="0" smtClean="0"/>
              <a:t>پروپزال دکتری</a:t>
            </a:r>
            <a:r>
              <a:rPr lang="fa-IR" sz="2200" b="1" dirty="0" smtClean="0"/>
              <a:t/>
            </a:r>
            <a:br>
              <a:rPr lang="fa-IR" sz="2200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ar-IQ" sz="4900" dirty="0"/>
              <a:t>تخصیص منابع در شبکه های دسترسی رادیویی</a:t>
            </a:r>
            <a:br>
              <a:rPr lang="ar-IQ" sz="4900" dirty="0"/>
            </a:br>
            <a:r>
              <a:rPr lang="ar-IQ" sz="4900" dirty="0"/>
              <a:t>باز با برش دهی شبکه</a:t>
            </a:r>
            <a:r>
              <a:rPr lang="ar-IQ" sz="2700" dirty="0"/>
              <a:t> </a:t>
            </a:r>
            <a:br>
              <a:rPr lang="ar-IQ" sz="2700" dirty="0"/>
            </a:br>
            <a:endParaRPr lang="en-US" sz="27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0255" y="4062548"/>
            <a:ext cx="8915399" cy="1726452"/>
          </a:xfrm>
        </p:spPr>
        <p:txBody>
          <a:bodyPr>
            <a:normAutofit/>
          </a:bodyPr>
          <a:lstStyle/>
          <a:p>
            <a:pPr algn="ctr" rtl="1"/>
            <a:r>
              <a:rPr lang="fa-IR" sz="2000" b="1" dirty="0">
                <a:solidFill>
                  <a:schemeClr val="tx1"/>
                </a:solidFill>
              </a:rPr>
              <a:t>استاد راهنما : جناب آقای دکتر </a:t>
            </a:r>
            <a:r>
              <a:rPr lang="fa-IR" sz="2000" b="1" dirty="0" smtClean="0">
                <a:solidFill>
                  <a:schemeClr val="tx1"/>
                </a:solidFill>
              </a:rPr>
              <a:t>شاه منصوری</a:t>
            </a:r>
            <a:endParaRPr lang="fa-IR" sz="2000" b="1" dirty="0">
              <a:solidFill>
                <a:schemeClr val="tx1"/>
              </a:solidFill>
            </a:endParaRPr>
          </a:p>
          <a:p>
            <a:pPr algn="ctr" rtl="1"/>
            <a:r>
              <a:rPr lang="fa-IR" b="1" dirty="0" smtClean="0">
                <a:solidFill>
                  <a:schemeClr val="tx1"/>
                </a:solidFill>
              </a:rPr>
              <a:t>مژده </a:t>
            </a:r>
            <a:r>
              <a:rPr lang="fa-IR" b="1" dirty="0">
                <a:solidFill>
                  <a:schemeClr val="tx1"/>
                </a:solidFill>
              </a:rPr>
              <a:t>کربلایی مطلب </a:t>
            </a:r>
            <a:r>
              <a:rPr lang="fa-IR" b="1" dirty="0" smtClean="0">
                <a:solidFill>
                  <a:schemeClr val="tx1"/>
                </a:solidFill>
              </a:rPr>
              <a:t>810196074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 rtl="1"/>
            <a:r>
              <a:rPr lang="fa-IR" b="1" dirty="0" smtClean="0">
                <a:solidFill>
                  <a:schemeClr val="tx1"/>
                </a:solidFill>
              </a:rPr>
              <a:t>آبان ۱۳۹۹</a:t>
            </a:r>
            <a:endParaRPr lang="en-US" b="1" dirty="0">
              <a:solidFill>
                <a:schemeClr val="tx1"/>
              </a:solidFill>
            </a:endParaRPr>
          </a:p>
          <a:p>
            <a:pPr algn="r" rt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r>
              <a:rPr lang="fa-IR" dirty="0" smtClean="0"/>
              <a:t>/</a:t>
            </a:r>
            <a:r>
              <a:rPr lang="en-US" dirty="0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9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42" y="502633"/>
            <a:ext cx="10131425" cy="946150"/>
          </a:xfrm>
        </p:spPr>
        <p:txBody>
          <a:bodyPr/>
          <a:lstStyle/>
          <a:p>
            <a:pPr algn="ctr"/>
            <a:r>
              <a:rPr lang="fa-IR" dirty="0"/>
              <a:t>شبکه ی دسترسی رادیویی ابری- </a:t>
            </a:r>
            <a:r>
              <a:rPr lang="en-US" sz="3200" dirty="0" smtClean="0"/>
              <a:t>C-RAN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735" y="1681129"/>
            <a:ext cx="10131425" cy="4057650"/>
          </a:xfrm>
        </p:spPr>
        <p:txBody>
          <a:bodyPr anchor="t"/>
          <a:lstStyle/>
          <a:p>
            <a:pPr lvl="1" algn="r" rtl="1">
              <a:buFont typeface="Wingdings" panose="05000000000000000000" pitchFamily="2" charset="2"/>
              <a:buChar char="Ø"/>
            </a:pPr>
            <a:r>
              <a:rPr lang="fa-IR" b="1" dirty="0" smtClean="0"/>
              <a:t> </a:t>
            </a:r>
            <a:r>
              <a:rPr lang="fa-IR" sz="2400" b="1" dirty="0" smtClean="0"/>
              <a:t>لینک</a:t>
            </a:r>
            <a:r>
              <a:rPr lang="fa-IR" b="1" dirty="0" smtClean="0"/>
              <a:t> </a:t>
            </a:r>
            <a:r>
              <a:rPr lang="en-US" b="1" dirty="0" smtClean="0"/>
              <a:t>Fronthaul</a:t>
            </a:r>
            <a:r>
              <a:rPr lang="fa-IR" b="1" dirty="0" smtClean="0"/>
              <a:t> </a:t>
            </a:r>
            <a:endParaRPr lang="en-US" b="1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fa-IR" sz="2000" dirty="0"/>
              <a:t>به مرحله ی اتصال سایت های </a:t>
            </a:r>
            <a:r>
              <a:rPr lang="en-US" dirty="0" smtClean="0"/>
              <a:t>RRH</a:t>
            </a:r>
            <a:r>
              <a:rPr lang="fa-IR" dirty="0" smtClean="0"/>
              <a:t> </a:t>
            </a:r>
            <a:r>
              <a:rPr lang="fa-IR" sz="2000" dirty="0" smtClean="0"/>
              <a:t>به</a:t>
            </a:r>
            <a:r>
              <a:rPr lang="en-US" dirty="0" smtClean="0"/>
              <a:t> </a:t>
            </a:r>
            <a:r>
              <a:rPr lang="en-US" dirty="0" err="1" smtClean="0"/>
              <a:t>BBUPool</a:t>
            </a:r>
            <a:r>
              <a:rPr lang="en-US" dirty="0" smtClean="0"/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RRH</a:t>
            </a:r>
            <a:r>
              <a:rPr lang="en-US" b="1" dirty="0" smtClean="0"/>
              <a:t>	</a:t>
            </a:r>
            <a:endParaRPr lang="en-US" dirty="0" smtClean="0"/>
          </a:p>
          <a:p>
            <a:pPr lvl="3">
              <a:buFont typeface="Wingdings" panose="05000000000000000000" pitchFamily="2" charset="2"/>
              <a:buChar char="Ø"/>
            </a:pPr>
            <a:r>
              <a:rPr lang="fa-IR" sz="1800" dirty="0" smtClean="0"/>
              <a:t>عملکرد بعنوان واحدهای رادیویی </a:t>
            </a:r>
            <a:r>
              <a:rPr lang="en-US" dirty="0"/>
              <a:t>(</a:t>
            </a:r>
            <a:r>
              <a:rPr lang="en-US" dirty="0" smtClean="0"/>
              <a:t>RU)</a:t>
            </a:r>
            <a:r>
              <a:rPr lang="fa-IR" dirty="0" smtClean="0"/>
              <a:t> </a:t>
            </a:r>
            <a:r>
              <a:rPr lang="fa-IR" sz="1800" dirty="0" smtClean="0"/>
              <a:t>یا</a:t>
            </a:r>
            <a:r>
              <a:rPr lang="en-US" dirty="0" smtClean="0"/>
              <a:t>(RRH)</a:t>
            </a:r>
            <a:endParaRPr lang="fa-I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Backhaul</a:t>
            </a:r>
            <a:endParaRPr lang="fa-IR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/>
              <a:t>اتصال </a:t>
            </a:r>
            <a:r>
              <a:rPr lang="en-US" sz="1800" dirty="0" err="1"/>
              <a:t>BBUPool</a:t>
            </a:r>
            <a:r>
              <a:rPr lang="en-US" dirty="0"/>
              <a:t> </a:t>
            </a:r>
            <a:r>
              <a:rPr lang="fa-IR" dirty="0"/>
              <a:t> به هسته ی شبکه ی سیار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a-IR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31" y="3240611"/>
            <a:ext cx="5228314" cy="273051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75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118" y="469821"/>
            <a:ext cx="8911687" cy="1099782"/>
          </a:xfrm>
        </p:spPr>
        <p:txBody>
          <a:bodyPr/>
          <a:lstStyle/>
          <a:p>
            <a:pPr algn="ctr"/>
            <a:r>
              <a:rPr lang="fa-IR" dirty="0" smtClean="0"/>
              <a:t>چرا ساختار</a:t>
            </a:r>
            <a:r>
              <a:rPr lang="en-US" dirty="0"/>
              <a:t> </a:t>
            </a:r>
            <a:r>
              <a:rPr lang="en-US" sz="3200" dirty="0" smtClean="0"/>
              <a:t>C-RAN</a:t>
            </a:r>
            <a:r>
              <a:rPr lang="fa-IR" dirty="0" smtClean="0"/>
              <a:t>مورد </a:t>
            </a:r>
            <a:r>
              <a:rPr lang="fa-IR" dirty="0"/>
              <a:t>توجه قرار گرفته است؟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805" y="1476036"/>
            <a:ext cx="9183368" cy="43929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dirty="0"/>
              <a:t> </a:t>
            </a:r>
            <a:r>
              <a:rPr lang="fa-IR" b="1" dirty="0"/>
              <a:t>مصرف انرژِی پایین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 صرفه جویی در انرژی تا 71% بیشتر از </a:t>
            </a:r>
            <a:r>
              <a:rPr lang="en-US" dirty="0"/>
              <a:t>RAN </a:t>
            </a:r>
            <a:r>
              <a:rPr lang="fa-IR" dirty="0"/>
              <a:t>های </a:t>
            </a:r>
            <a:r>
              <a:rPr lang="fa-IR" dirty="0" smtClean="0"/>
              <a:t>معمولی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CAPEX</a:t>
            </a:r>
            <a:r>
              <a:rPr lang="en-US" b="1" dirty="0"/>
              <a:t> </a:t>
            </a:r>
            <a:r>
              <a:rPr lang="fa-IR" b="1" dirty="0"/>
              <a:t> و </a:t>
            </a:r>
            <a:r>
              <a:rPr lang="en-US" sz="2000" b="1" dirty="0"/>
              <a:t>OPEX</a:t>
            </a:r>
            <a:r>
              <a:rPr lang="fa-IR" b="1" dirty="0"/>
              <a:t> کمتر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کاهش مصرف 15% ای </a:t>
            </a:r>
            <a:r>
              <a:rPr lang="en-US" sz="1800" dirty="0"/>
              <a:t>CAPEX</a:t>
            </a:r>
            <a:r>
              <a:rPr lang="fa-IR" dirty="0"/>
              <a:t> و 50% ای </a:t>
            </a:r>
            <a:r>
              <a:rPr lang="en-US" sz="1800" dirty="0"/>
              <a:t>OPEX</a:t>
            </a:r>
            <a:r>
              <a:rPr lang="fa-IR" dirty="0"/>
              <a:t> نسبت به شبکه ی </a:t>
            </a:r>
            <a:r>
              <a:rPr lang="en-US" sz="1800" dirty="0" smtClean="0"/>
              <a:t>4G </a:t>
            </a:r>
            <a:r>
              <a:rPr lang="fa-IR" sz="1800" dirty="0" smtClean="0"/>
              <a:t> </a:t>
            </a:r>
            <a:r>
              <a:rPr lang="en-US" sz="1800" dirty="0" smtClean="0"/>
              <a:t> </a:t>
            </a:r>
            <a:r>
              <a:rPr lang="en-US" sz="1800" dirty="0" err="1" smtClean="0"/>
              <a:t>eNodeB</a:t>
            </a:r>
            <a:r>
              <a:rPr lang="fa-IR" dirty="0" smtClean="0"/>
              <a:t>توزیع شده</a:t>
            </a:r>
            <a:endParaRPr lang="fa-IR" dirty="0"/>
          </a:p>
          <a:p>
            <a:pPr>
              <a:buFont typeface="Wingdings" panose="05000000000000000000" pitchFamily="2" charset="2"/>
              <a:buChar char="Ø"/>
            </a:pPr>
            <a:r>
              <a:rPr lang="fa-IR" b="1" dirty="0" smtClean="0"/>
              <a:t>داشتن </a:t>
            </a:r>
            <a:r>
              <a:rPr lang="fa-IR" b="1" dirty="0"/>
              <a:t>سیستم سریعتر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صرفه جویی 1/3 از زمان در این </a:t>
            </a:r>
            <a:r>
              <a:rPr lang="fa-IR" dirty="0" smtClean="0"/>
              <a:t>سیستم</a:t>
            </a:r>
            <a:endParaRPr lang="en-US" dirty="0" smtClean="0"/>
          </a:p>
          <a:p>
            <a:r>
              <a:rPr lang="fa-IR" b="1" dirty="0"/>
              <a:t>تطبیق پذیری بر ترافیک غیر یکنواخت و قابلیت و مقیاس پذیری</a:t>
            </a:r>
          </a:p>
          <a:p>
            <a:pPr lvl="1"/>
            <a:r>
              <a:rPr lang="fa-IR" dirty="0"/>
              <a:t>ارزیابی ها نشان میدهد در شهرهای بزرگ تعداد</a:t>
            </a:r>
            <a:r>
              <a:rPr lang="en-US" sz="1800" dirty="0"/>
              <a:t>BBU</a:t>
            </a:r>
            <a:r>
              <a:rPr lang="fa-IR" dirty="0"/>
              <a:t> -ها تا 75% نسبت به حالت </a:t>
            </a:r>
            <a:r>
              <a:rPr lang="en-US" sz="1800" dirty="0"/>
              <a:t>RAN</a:t>
            </a:r>
            <a:r>
              <a:rPr lang="fa-IR" dirty="0"/>
              <a:t> معمولی </a:t>
            </a:r>
          </a:p>
          <a:p>
            <a:pPr marL="457200" lvl="1" indent="0">
              <a:buNone/>
            </a:pPr>
            <a:r>
              <a:rPr lang="fa-IR" dirty="0"/>
              <a:t>کاهش میابد</a:t>
            </a:r>
          </a:p>
          <a:p>
            <a:pPr marL="0" indent="0">
              <a:buNone/>
            </a:pPr>
            <a:endParaRPr lang="fa-IR" dirty="0"/>
          </a:p>
          <a:p>
            <a:pPr marL="0" indent="0">
              <a:buNone/>
            </a:pPr>
            <a:endParaRPr lang="fa-IR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0547798" y="634407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53860" y="787134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753860" y="1820129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753860" y="2865546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753860" y="3910963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734541" y="4956379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642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46" y="334595"/>
            <a:ext cx="8911687" cy="1280890"/>
          </a:xfrm>
        </p:spPr>
        <p:txBody>
          <a:bodyPr>
            <a:normAutofit/>
          </a:bodyPr>
          <a:lstStyle/>
          <a:p>
            <a:r>
              <a:rPr lang="fa-IR" dirty="0">
                <a:cs typeface="Times New Roman" panose="02020603050405020304" pitchFamily="18" charset="0"/>
              </a:rPr>
              <a:t> </a:t>
            </a:r>
            <a:r>
              <a:rPr lang="fa-IR" dirty="0"/>
              <a:t>چرا ساختار </a:t>
            </a:r>
            <a:r>
              <a:rPr lang="en-US" dirty="0" smtClean="0"/>
              <a:t> </a:t>
            </a:r>
            <a:r>
              <a:rPr lang="en-US" sz="3200" dirty="0">
                <a:cs typeface="Times New Roman" panose="02020603050405020304" pitchFamily="18" charset="0"/>
              </a:rPr>
              <a:t>C-RAN</a:t>
            </a:r>
            <a:r>
              <a:rPr lang="fa-IR" dirty="0" smtClean="0"/>
              <a:t>مورد </a:t>
            </a:r>
            <a:r>
              <a:rPr lang="fa-IR" dirty="0"/>
              <a:t>توجه قرار گرفته است</a:t>
            </a:r>
            <a:r>
              <a:rPr lang="fa-IR" dirty="0" smtClean="0"/>
              <a:t>؟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943" y="1521615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a-IR" dirty="0"/>
              <a:t> </a:t>
            </a:r>
            <a:r>
              <a:rPr lang="fa-IR" b="1" dirty="0"/>
              <a:t>تداخل عمده ترین محدودیت است 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برای مثال در شهرهای بزرگ چین فاصله ی </a:t>
            </a:r>
            <a:r>
              <a:rPr lang="en-US" dirty="0"/>
              <a:t>BTS</a:t>
            </a:r>
            <a:r>
              <a:rPr lang="fa-IR" dirty="0"/>
              <a:t> ها از یکدیگر تنها 100-200 متر است و این تبدیل به یک چالش بزرگ شده است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a-IR" dirty="0"/>
          </a:p>
          <a:p>
            <a:pPr>
              <a:buFont typeface="Wingdings" panose="05000000000000000000" pitchFamily="2" charset="2"/>
              <a:buChar char="Ø"/>
            </a:pPr>
            <a:r>
              <a:rPr lang="fa-IR" b="1" dirty="0"/>
              <a:t>ارتباط مشارکتی بهترین راه حل است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تبدیل تداخل به سیگنال های مفید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استفاده ی بهتر از</a:t>
            </a:r>
            <a:r>
              <a:rPr lang="en-US" dirty="0"/>
              <a:t>TDD </a:t>
            </a:r>
            <a:r>
              <a:rPr lang="fa-IR" dirty="0"/>
              <a:t> متقابل </a:t>
            </a:r>
            <a:r>
              <a:rPr lang="fa-IR" dirty="0" smtClean="0"/>
              <a:t>کانال</a:t>
            </a:r>
            <a:endParaRPr lang="en-US" dirty="0" smtClean="0"/>
          </a:p>
          <a:p>
            <a:r>
              <a:rPr lang="fa-IR" b="1" dirty="0"/>
              <a:t>افزایش قابلیت و ظرفیت سیستم و کاهش تاخیر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9" y="3103163"/>
            <a:ext cx="4687759" cy="29328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94919" y="77010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94919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894919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94919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75600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285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46" y="595588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fa-IR" sz="4000" dirty="0"/>
              <a:t>چالش های پیش روی شبکه </a:t>
            </a:r>
            <a:r>
              <a:rPr lang="fa-IR" sz="4000" dirty="0" smtClean="0"/>
              <a:t>ی</a:t>
            </a:r>
            <a:r>
              <a:rPr lang="en-US" sz="4000" dirty="0" smtClean="0"/>
              <a:t> </a:t>
            </a:r>
            <a:r>
              <a:rPr lang="en-US" dirty="0" smtClean="0"/>
              <a:t>C-RAN</a:t>
            </a:r>
            <a:r>
              <a:rPr lang="fa-IR" dirty="0"/>
              <a:t/>
            </a:r>
            <a:br>
              <a:rPr lang="fa-IR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7176" y="1581869"/>
            <a:ext cx="8915400" cy="47244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b="1" dirty="0" smtClean="0"/>
              <a:t>چالش های </a:t>
            </a:r>
            <a:r>
              <a:rPr lang="en-US" sz="2000" b="1" dirty="0" smtClean="0"/>
              <a:t>C-RAN</a:t>
            </a:r>
            <a:endParaRPr lang="en-US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/>
              <a:t>نیاز </a:t>
            </a:r>
            <a:r>
              <a:rPr lang="fa-IR" dirty="0"/>
              <a:t>به پهنای باند وسیع و جیتر و </a:t>
            </a:r>
            <a:r>
              <a:rPr lang="fa-IR" dirty="0" smtClean="0"/>
              <a:t>تاخیر</a:t>
            </a:r>
            <a:r>
              <a:rPr lang="en-US" dirty="0"/>
              <a:t> </a:t>
            </a:r>
            <a:r>
              <a:rPr lang="fa-IR" dirty="0" smtClean="0"/>
              <a:t>دقیق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نیاز به شبکه ی انتقال </a:t>
            </a:r>
            <a:r>
              <a:rPr lang="fa-IR" dirty="0" smtClean="0"/>
              <a:t>ارزان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نحوه ی مشارکت </a:t>
            </a:r>
            <a:r>
              <a:rPr lang="en-US" sz="1800" dirty="0" smtClean="0"/>
              <a:t>BBU</a:t>
            </a:r>
            <a:r>
              <a:rPr lang="fa-IR" sz="1600" dirty="0" smtClean="0"/>
              <a:t> </a:t>
            </a:r>
            <a:r>
              <a:rPr lang="fa-IR" dirty="0" smtClean="0"/>
              <a:t>ها </a:t>
            </a:r>
            <a:r>
              <a:rPr lang="fa-IR" dirty="0"/>
              <a:t>نحوه ی </a:t>
            </a:r>
            <a:r>
              <a:rPr lang="fa-IR" dirty="0" smtClean="0"/>
              <a:t>اتصال</a:t>
            </a:r>
            <a:r>
              <a:rPr lang="en-US" dirty="0"/>
              <a:t> </a:t>
            </a:r>
            <a:r>
              <a:rPr lang="fa-IR" dirty="0" smtClean="0"/>
              <a:t>و </a:t>
            </a:r>
            <a:r>
              <a:rPr lang="fa-IR" dirty="0"/>
              <a:t>خوشه </a:t>
            </a:r>
            <a:r>
              <a:rPr lang="fa-IR" dirty="0" smtClean="0"/>
              <a:t>بندی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fa-IR" b="1" dirty="0" smtClean="0"/>
              <a:t>معایب ساختار</a:t>
            </a:r>
            <a:r>
              <a:rPr lang="en-US" b="1" dirty="0" smtClean="0"/>
              <a:t>  </a:t>
            </a:r>
            <a:r>
              <a:rPr lang="en-US" sz="2000" b="1" dirty="0" smtClean="0"/>
              <a:t>C-RAN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/>
              <a:t>محدودیت ظرفیت و تاخیر زمانی در لینک </a:t>
            </a:r>
            <a:r>
              <a:rPr lang="en-US" dirty="0" smtClean="0"/>
              <a:t> </a:t>
            </a:r>
            <a:r>
              <a:rPr lang="en-US" sz="1800" dirty="0" err="1" smtClean="0"/>
              <a:t>fronthaul</a:t>
            </a:r>
            <a:r>
              <a:rPr lang="fa-IR" sz="2200" dirty="0" smtClean="0"/>
              <a:t>و </a:t>
            </a:r>
            <a:r>
              <a:rPr lang="fa-IR" sz="2200" dirty="0"/>
              <a:t>کاهش قابل توجه طیف فرکانسی و گین </a:t>
            </a:r>
            <a:endParaRPr lang="fa-IR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/>
              <a:t>محدودیت ظرفیت در لینک </a:t>
            </a:r>
            <a:r>
              <a:rPr lang="en-US" dirty="0" smtClean="0"/>
              <a:t>backhaul</a:t>
            </a:r>
            <a:r>
              <a:rPr lang="fa-IR" dirty="0"/>
              <a:t/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sz="15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2" y="1639650"/>
            <a:ext cx="8915399" cy="1468800"/>
          </a:xfrm>
        </p:spPr>
        <p:txBody>
          <a:bodyPr>
            <a:normAutofit/>
          </a:bodyPr>
          <a:lstStyle/>
          <a:p>
            <a:pPr algn="ctr" rtl="1"/>
            <a:r>
              <a:rPr lang="fa-IR" sz="6600" b="1" dirty="0" smtClean="0">
                <a:cs typeface="B Nazanin" panose="00000400000000000000" pitchFamily="2" charset="-78"/>
              </a:rPr>
              <a:t>ادبیات و پیشینه ی تحقیق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278" y="575459"/>
            <a:ext cx="8911687" cy="999341"/>
          </a:xfrm>
        </p:spPr>
        <p:txBody>
          <a:bodyPr/>
          <a:lstStyle/>
          <a:p>
            <a:pPr algn="ctr"/>
            <a:r>
              <a:rPr lang="fa-IR" dirty="0"/>
              <a:t>لینک فروسو- سیستم مدل اول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208" y="1636682"/>
            <a:ext cx="8915400" cy="3777622"/>
          </a:xfrm>
        </p:spPr>
        <p:txBody>
          <a:bodyPr/>
          <a:lstStyle/>
          <a:p>
            <a:r>
              <a:rPr lang="fa-IR" dirty="0" smtClean="0"/>
              <a:t>در حالت فروسو پیام از واحد کنترل از طریق لینک محدود </a:t>
            </a:r>
            <a:r>
              <a:rPr lang="en-US" sz="2000" dirty="0" smtClean="0"/>
              <a:t>fronthaul</a:t>
            </a:r>
            <a:r>
              <a:rPr lang="fa-IR" dirty="0" smtClean="0"/>
              <a:t> به واحدهای رادیویی رسیده و سپس به کاربران منتقل می گردد</a:t>
            </a:r>
          </a:p>
          <a:p>
            <a:r>
              <a:rPr lang="fa-IR" dirty="0" smtClean="0"/>
              <a:t>در واحد کنترل </a:t>
            </a:r>
          </a:p>
          <a:p>
            <a:pPr marL="857250" lvl="1" indent="-457200">
              <a:buFont typeface="+mj-lt"/>
              <a:buAutoNum type="arabicPeriod"/>
            </a:pPr>
            <a:r>
              <a:rPr lang="fa-IR" dirty="0" smtClean="0"/>
              <a:t>کدگذاری صورت می گیرد.</a:t>
            </a:r>
          </a:p>
          <a:p>
            <a:pPr marL="857250" lvl="1" indent="-457200">
              <a:buFont typeface="+mj-lt"/>
              <a:buAutoNum type="arabicPeriod"/>
            </a:pPr>
            <a:r>
              <a:rPr lang="fa-IR" dirty="0" smtClean="0"/>
              <a:t>پیش کدگذاری اعمال می شود.</a:t>
            </a:r>
          </a:p>
          <a:p>
            <a:pPr marL="857250" lvl="1" indent="-457200">
              <a:buFont typeface="+mj-lt"/>
              <a:buAutoNum type="arabicPeriod"/>
            </a:pPr>
            <a:r>
              <a:rPr lang="fa-IR" dirty="0" smtClean="0"/>
              <a:t>فشرده سازی صورت می گیرد.</a:t>
            </a:r>
          </a:p>
          <a:p>
            <a:pPr marL="457200" indent="-457200">
              <a:buFont typeface="+mj-lt"/>
              <a:buAutoNum type="arabicPeriod"/>
            </a:pPr>
            <a:endParaRPr lang="fa-IR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00" y="3079623"/>
            <a:ext cx="1809750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75" y="3684388"/>
            <a:ext cx="12954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675" y="4284101"/>
            <a:ext cx="1323975" cy="390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675" y="4900078"/>
            <a:ext cx="1581150" cy="3333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21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934" y="646827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فروسو- سیستم مدل اول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9667" y="1752166"/>
            <a:ext cx="8915400" cy="3777622"/>
          </a:xfrm>
        </p:spPr>
        <p:txBody>
          <a:bodyPr/>
          <a:lstStyle/>
          <a:p>
            <a:r>
              <a:rPr lang="fa-IR" dirty="0" smtClean="0"/>
              <a:t>هدف 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1" y="1387041"/>
            <a:ext cx="10033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45" y="1672087"/>
            <a:ext cx="3200400" cy="14001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89" y="3287147"/>
            <a:ext cx="69627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176" y="551338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فروسو- سیستم مدل </a:t>
            </a:r>
            <a:r>
              <a:rPr lang="fa-IR" dirty="0" smtClean="0"/>
              <a:t>دوم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889" y="1521615"/>
            <a:ext cx="8915400" cy="3777622"/>
          </a:xfrm>
        </p:spPr>
        <p:txBody>
          <a:bodyPr/>
          <a:lstStyle/>
          <a:p>
            <a:r>
              <a:rPr lang="fa-IR" dirty="0" smtClean="0"/>
              <a:t>فرض : کاربران و واحد های رادیویی به</a:t>
            </a:r>
            <a:r>
              <a:rPr lang="en-US" sz="2000" dirty="0" smtClean="0"/>
              <a:t>S </a:t>
            </a:r>
            <a:r>
              <a:rPr lang="fa-IR" dirty="0" smtClean="0"/>
              <a:t> خوشه تقسیم شده اند.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40" y="2195305"/>
            <a:ext cx="5949915" cy="407420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168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9691" y="603887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فروسو- سیستم مدل دوم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2394" y="1569603"/>
            <a:ext cx="8915400" cy="3777622"/>
          </a:xfrm>
        </p:spPr>
        <p:txBody>
          <a:bodyPr/>
          <a:lstStyle/>
          <a:p>
            <a:r>
              <a:rPr lang="fa-IR" dirty="0"/>
              <a:t>بردار سیگنال دریافتی </a:t>
            </a:r>
            <a:r>
              <a:rPr lang="fa-IR" dirty="0" smtClean="0"/>
              <a:t>براي کاربران </a:t>
            </a:r>
            <a:r>
              <a:rPr lang="fa-IR" dirty="0"/>
              <a:t>در </a:t>
            </a:r>
            <a:r>
              <a:rPr lang="en-US" sz="2000" i="1" dirty="0"/>
              <a:t>s</a:t>
            </a:r>
            <a:r>
              <a:rPr lang="fa-IR" sz="2000" i="1" dirty="0"/>
              <a:t> </a:t>
            </a:r>
            <a:r>
              <a:rPr lang="fa-IR" dirty="0"/>
              <a:t>امین خوشه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fa-IR" dirty="0" smtClean="0"/>
              <a:t>بازدهی انرژی به این صورت تعریف شده است </a:t>
            </a:r>
            <a:r>
              <a:rPr lang="fa-IR" dirty="0"/>
              <a:t/>
            </a:r>
            <a:br>
              <a:rPr lang="fa-IR" dirty="0"/>
            </a:br>
            <a:endParaRPr lang="fa-IR" dirty="0" smtClean="0"/>
          </a:p>
          <a:p>
            <a:r>
              <a:rPr lang="fa-IR" dirty="0" smtClean="0"/>
              <a:t>هدف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75" y="2807630"/>
            <a:ext cx="3333750" cy="1495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73" y="4086866"/>
            <a:ext cx="3590925" cy="17049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916042" y="4957559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550" y="1884777"/>
            <a:ext cx="36480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9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296" y="587393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</a:t>
            </a:r>
            <a:r>
              <a:rPr lang="fa-IR" dirty="0" smtClean="0"/>
              <a:t>فراسو- </a:t>
            </a:r>
            <a:r>
              <a:rPr lang="fa-IR" dirty="0"/>
              <a:t>سیستم مدل اول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2394" y="1266695"/>
            <a:ext cx="8915400" cy="3777622"/>
          </a:xfrm>
        </p:spPr>
        <p:txBody>
          <a:bodyPr/>
          <a:lstStyle/>
          <a:p>
            <a:r>
              <a:rPr lang="fa-IR" dirty="0" smtClean="0"/>
              <a:t>سیستم مدل اول</a:t>
            </a:r>
          </a:p>
          <a:p>
            <a:pPr lvl="1"/>
            <a:r>
              <a:rPr lang="fa-IR" dirty="0"/>
              <a:t>در این سیستم مدل زمان ارسال پیام به دو بخش تقسیم می گردد. بخشی از زمان در ابتدا براي </a:t>
            </a:r>
            <a:r>
              <a:rPr lang="fa-IR" dirty="0" smtClean="0"/>
              <a:t>ارسال پایلوت </a:t>
            </a:r>
            <a:r>
              <a:rPr lang="fa-IR" dirty="0"/>
              <a:t>و بخشی دیگر صرف ارسال پیام می گردد </a:t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59" y="3254469"/>
            <a:ext cx="6905625" cy="26765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94" y="2405528"/>
            <a:ext cx="14478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od.jpg"/>
          <p:cNvPicPr>
            <a:picLocks noGrp="1"/>
          </p:cNvPicPr>
          <p:nvPr>
            <p:ph idx="1"/>
          </p:nvPr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2962142" y="876300"/>
            <a:ext cx="8023358" cy="45974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67CDF5">
                  <a:lumMod val="80000"/>
                  <a:lumOff val="20000"/>
                </a:srgbClr>
              </a:gs>
              <a:gs pos="0">
                <a:srgbClr val="00B0F0"/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415560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فراسو- سیستم مدل اول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0902" y="1803104"/>
                <a:ext cx="8926892" cy="45468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fa-IR" dirty="0" smtClean="0"/>
                  <a:t>توان </a:t>
                </a:r>
                <a:r>
                  <a:rPr lang="fa-IR" dirty="0"/>
                  <a:t>سیگنال ارسالی توسط </a:t>
                </a:r>
                <a:r>
                  <a:rPr lang="fa-IR" dirty="0" smtClean="0"/>
                  <a:t>کاربر</a:t>
                </a:r>
                <a:r>
                  <a:rPr lang="en-US" dirty="0" err="1" smtClean="0"/>
                  <a:t>i</a:t>
                </a:r>
                <a:r>
                  <a:rPr lang="fa-IR" dirty="0" smtClean="0"/>
                  <a:t> ام </a:t>
                </a:r>
              </a:p>
              <a:p>
                <a:r>
                  <a:rPr lang="fa-IR" dirty="0"/>
                  <a:t>پیام دریافتی </a:t>
                </a:r>
                <a:r>
                  <a:rPr lang="fa-IR" dirty="0" smtClean="0"/>
                  <a:t>توسط</a:t>
                </a:r>
                <a:r>
                  <a:rPr lang="en-US" dirty="0" smtClean="0"/>
                  <a:t>j</a:t>
                </a:r>
                <a:r>
                  <a:rPr lang="fa-IR" dirty="0" smtClean="0"/>
                  <a:t> امین </a:t>
                </a:r>
                <a:r>
                  <a:rPr lang="fa-IR" dirty="0"/>
                  <a:t>واحد رادیویی براي دو حالت پیام یادگیري کانال و </a:t>
                </a:r>
                <a:r>
                  <a:rPr lang="fa-IR" dirty="0" smtClean="0"/>
                  <a:t>داده</a:t>
                </a:r>
                <a:endParaRPr lang="en-US" dirty="0"/>
              </a:p>
              <a:p>
                <a:r>
                  <a:rPr lang="fa-IR" dirty="0" smtClean="0"/>
                  <a:t>در مرحله ی فشرده سازی داریم  </a:t>
                </a:r>
              </a:p>
              <a:p>
                <a:r>
                  <a:rPr lang="fa-IR" dirty="0"/>
                  <a:t>ظرفیت کل لینک برابر است با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fa-IR" dirty="0" smtClean="0"/>
              </a:p>
              <a:p>
                <a:endParaRPr lang="fa-IR" dirty="0"/>
              </a:p>
              <a:p>
                <a:r>
                  <a:rPr lang="fa-IR" dirty="0"/>
                  <a:t>هدف </a:t>
                </a:r>
                <a:endParaRPr lang="en-US" dirty="0"/>
              </a:p>
              <a:p>
                <a:pPr marL="0" indent="0">
                  <a:buNone/>
                </a:pPr>
                <a:r>
                  <a:rPr lang="fa-IR" dirty="0"/>
                  <a:t/>
                </a:r>
                <a:br>
                  <a:rPr lang="fa-IR" dirty="0"/>
                </a:br>
                <a:r>
                  <a:rPr lang="fa-IR" dirty="0"/>
                  <a:t/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0902" y="1803104"/>
                <a:ext cx="8926892" cy="4546814"/>
              </a:xfrm>
              <a:blipFill rotWithShape="0">
                <a:blip r:embed="rId2"/>
                <a:stretch>
                  <a:fillRect t="-2413" r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738" y="1707854"/>
            <a:ext cx="1924050" cy="552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80" y="2115107"/>
            <a:ext cx="234315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85" y="2855394"/>
            <a:ext cx="14478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218" y="2890360"/>
            <a:ext cx="1638300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0" y="3297303"/>
            <a:ext cx="3333750" cy="13620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4460" y="4582836"/>
            <a:ext cx="27146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595588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فراسو- سیستم مدل </a:t>
            </a:r>
            <a:r>
              <a:rPr lang="fa-IR" dirty="0" smtClean="0"/>
              <a:t>دوم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380" y="2133598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fa-IR" dirty="0"/>
              <a:t>در </a:t>
            </a:r>
            <a:r>
              <a:rPr lang="fa-IR" dirty="0" smtClean="0"/>
              <a:t>این سیستم </a:t>
            </a:r>
            <a:r>
              <a:rPr lang="fa-IR" dirty="0"/>
              <a:t>مدل فرض بر این است که </a:t>
            </a:r>
            <a:r>
              <a:rPr lang="en-US" i="1" dirty="0" smtClean="0"/>
              <a:t>N</a:t>
            </a:r>
            <a:r>
              <a:rPr lang="fa-IR" dirty="0"/>
              <a:t>تا واحد رادیویی داریم که </a:t>
            </a:r>
            <a:r>
              <a:rPr lang="en-US" i="1" dirty="0"/>
              <a:t>K</a:t>
            </a:r>
            <a:r>
              <a:rPr lang="fa-IR" dirty="0"/>
              <a:t>کاربر را سرویس دهی می </a:t>
            </a:r>
            <a:r>
              <a:rPr lang="fa-IR" dirty="0" smtClean="0"/>
              <a:t>کنند.</a:t>
            </a:r>
          </a:p>
          <a:p>
            <a:r>
              <a:rPr lang="fa-IR" dirty="0" smtClean="0"/>
              <a:t>یادگیری کانال در نظر گرفته نشده است.</a:t>
            </a:r>
          </a:p>
          <a:p>
            <a:r>
              <a:rPr lang="fa-IR" dirty="0" smtClean="0"/>
              <a:t> </a:t>
            </a:r>
            <a:r>
              <a:rPr lang="fa-IR" dirty="0"/>
              <a:t>سیگنال دریافتی توسط 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fa-IR" dirty="0"/>
              <a:t>امین واحد رادیویی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fa-IR" dirty="0"/>
              <a:t>پیام فشرده شده </a:t>
            </a:r>
            <a:r>
              <a:rPr lang="fa-IR" dirty="0" smtClean="0"/>
              <a:t>در واحد رادیویی </a:t>
            </a:r>
          </a:p>
          <a:p>
            <a:r>
              <a:rPr lang="fa-IR" dirty="0"/>
              <a:t>نرخ انتقال پیام از </a:t>
            </a:r>
            <a:r>
              <a:rPr lang="en-US" dirty="0"/>
              <a:t> </a:t>
            </a:r>
            <a:r>
              <a:rPr lang="en-US" sz="2000" i="1" dirty="0"/>
              <a:t>n</a:t>
            </a:r>
            <a:r>
              <a:rPr lang="fa-IR" dirty="0"/>
              <a:t>امین واحد رادیویی به واحد کنترل از طریق لینک</a:t>
            </a:r>
            <a:r>
              <a:rPr lang="en-US" sz="2000" dirty="0" err="1" smtClean="0"/>
              <a:t>fronthaul</a:t>
            </a:r>
            <a:r>
              <a:rPr lang="en-US" sz="2000" dirty="0" smtClean="0"/>
              <a:t> </a:t>
            </a:r>
            <a:r>
              <a:rPr lang="fa-IR" sz="2000" dirty="0" smtClean="0"/>
              <a:t>  </a:t>
            </a:r>
            <a:r>
              <a:rPr lang="fa-IR" dirty="0"/>
              <a:t/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30" y="2951909"/>
            <a:ext cx="3043762" cy="1010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28" y="3962533"/>
            <a:ext cx="1969618" cy="5252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628" y="5084050"/>
            <a:ext cx="33528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916" y="398999"/>
            <a:ext cx="8911687" cy="1280890"/>
          </a:xfrm>
        </p:spPr>
        <p:txBody>
          <a:bodyPr/>
          <a:lstStyle/>
          <a:p>
            <a:pPr algn="ctr"/>
            <a:r>
              <a:rPr lang="fa-IR" dirty="0" smtClean="0"/>
              <a:t>لینک فراسو- سیستم مدل دوم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79916" y="1416910"/>
                <a:ext cx="8915400" cy="3777622"/>
              </a:xfrm>
            </p:spPr>
            <p:txBody>
              <a:bodyPr/>
              <a:lstStyle/>
              <a:p>
                <a:r>
                  <a:rPr lang="fa-IR" dirty="0" smtClean="0"/>
                  <a:t>براي </a:t>
                </a:r>
                <a:r>
                  <a:rPr lang="fa-IR" dirty="0"/>
                  <a:t>بدست </a:t>
                </a:r>
                <a:r>
                  <a:rPr lang="fa-IR" dirty="0" smtClean="0"/>
                  <a:t>آوردن</a:t>
                </a:r>
                <a:r>
                  <a:rPr lang="en-US" dirty="0" smtClean="0"/>
                  <a:t> </a:t>
                </a:r>
                <a:r>
                  <a:rPr lang="fa-IR" dirty="0" smtClean="0"/>
                  <a:t>سیگنال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dirty="0" smtClean="0"/>
                  <a:t>که </a:t>
                </a:r>
                <a:r>
                  <a:rPr lang="fa-IR" dirty="0"/>
                  <a:t>توسط کاربر ارسال شده است از روش تشخیص </a:t>
                </a:r>
                <a:r>
                  <a:rPr lang="en-US" sz="2000" dirty="0"/>
                  <a:t>MRC</a:t>
                </a:r>
                <a:r>
                  <a:rPr lang="fa-IR" dirty="0"/>
                  <a:t>که همان ترکیب خطی بین </a:t>
                </a:r>
                <a:r>
                  <a:rPr lang="fa-IR" dirty="0" smtClean="0"/>
                  <a:t>پیامهاي</a:t>
                </a:r>
                <a:r>
                  <a:rPr lang="en-US" dirty="0" smtClean="0"/>
                  <a:t> </a:t>
                </a:r>
                <a:r>
                  <a:rPr lang="fa-IR" dirty="0" smtClean="0"/>
                  <a:t>دریافتی </a:t>
                </a:r>
                <a:r>
                  <a:rPr lang="fa-IR" dirty="0"/>
                  <a:t>است، استفاده می نماییم </a:t>
                </a:r>
                <a:endParaRPr lang="fa-IR" dirty="0" smtClean="0"/>
              </a:p>
              <a:p>
                <a:r>
                  <a:rPr lang="fa-IR" dirty="0"/>
                  <a:t>بازدهی انرژی به این صورت تعریف شده </a:t>
                </a:r>
                <a:r>
                  <a:rPr lang="fa-IR" dirty="0" smtClean="0"/>
                  <a:t>است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fa-IR" dirty="0" smtClean="0"/>
                  <a:t>هدف </a:t>
                </a:r>
                <a:r>
                  <a:rPr lang="fa-IR" dirty="0"/>
                  <a:t/>
                </a:r>
                <a:br>
                  <a:rPr lang="fa-IR" dirty="0"/>
                </a:b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9916" y="1416910"/>
                <a:ext cx="8915400" cy="3777622"/>
              </a:xfrm>
              <a:blipFill rotWithShape="0">
                <a:blip r:embed="rId2"/>
                <a:stretch>
                  <a:fillRect l="-684" t="-1613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43" y="1950675"/>
            <a:ext cx="1354200" cy="534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598" y="3936800"/>
            <a:ext cx="3419475" cy="1743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916" y="2544629"/>
            <a:ext cx="27241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872" y="-173082"/>
            <a:ext cx="8915399" cy="1468800"/>
          </a:xfrm>
        </p:spPr>
        <p:txBody>
          <a:bodyPr>
            <a:noAutofit/>
          </a:bodyPr>
          <a:lstStyle/>
          <a:p>
            <a:pPr algn="ctr" rtl="1"/>
            <a:r>
              <a:rPr lang="fa-IR" sz="4800" b="1" dirty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</a:t>
            </a:r>
            <a:r>
              <a:rPr lang="fa-IR" sz="48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فروسو</a:t>
            </a:r>
            <a:endParaRPr lang="en-US" sz="48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72" y="1295718"/>
            <a:ext cx="6569197" cy="53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068" y="385100"/>
            <a:ext cx="8911687" cy="1001941"/>
          </a:xfrm>
        </p:spPr>
        <p:txBody>
          <a:bodyPr/>
          <a:lstStyle/>
          <a:p>
            <a:pPr algn="ctr"/>
            <a:r>
              <a:rPr lang="fa-IR" dirty="0"/>
              <a:t>سیستم مدل لینک فروسو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05516" y="1552847"/>
                <a:ext cx="8915400" cy="4524179"/>
              </a:xfrm>
            </p:spPr>
            <p:txBody>
              <a:bodyPr>
                <a:normAutofit fontScale="5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a-IR" sz="3600" dirty="0"/>
                  <a:t> </a:t>
                </a:r>
                <a:r>
                  <a:rPr lang="fa-IR" sz="4400" dirty="0"/>
                  <a:t>واحد </a:t>
                </a:r>
                <a:r>
                  <a:rPr lang="fa-IR" sz="4400" dirty="0" smtClean="0"/>
                  <a:t>رادیویی تک آنتنه</a:t>
                </a:r>
              </a:p>
              <a:p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a-IR" sz="3600" dirty="0"/>
                  <a:t> </a:t>
                </a:r>
                <a:r>
                  <a:rPr lang="fa-IR" sz="4400" dirty="0"/>
                  <a:t>کاربر تک </a:t>
                </a:r>
                <a:r>
                  <a:rPr lang="fa-IR" sz="4400" dirty="0" smtClean="0"/>
                  <a:t>آنتنه</a:t>
                </a:r>
              </a:p>
              <a:p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a-IR" sz="3600" dirty="0"/>
                  <a:t> </a:t>
                </a:r>
                <a:r>
                  <a:rPr lang="fa-IR" sz="4400" dirty="0" smtClean="0"/>
                  <a:t>خوشه</a:t>
                </a:r>
              </a:p>
              <a:p>
                <a:r>
                  <a:rPr lang="fa-IR" sz="4400" dirty="0" smtClean="0"/>
                  <a:t>محدودیت  ظرفیت در لینک </a:t>
                </a:r>
                <a:r>
                  <a:rPr lang="en-US" sz="3600" dirty="0" err="1" smtClean="0"/>
                  <a:t>fronthaul</a:t>
                </a:r>
                <a:endParaRPr lang="fa-IR" sz="4400" dirty="0" smtClean="0"/>
              </a:p>
              <a:p>
                <a:pPr lvl="1"/>
                <a:r>
                  <a:rPr lang="fa-IR" sz="3600" dirty="0" smtClean="0"/>
                  <a:t>فشرده سازی</a:t>
                </a:r>
              </a:p>
              <a:p>
                <a:r>
                  <a:rPr lang="fa-IR" sz="3800" dirty="0" smtClean="0"/>
                  <a:t>برای </a:t>
                </a:r>
                <a:r>
                  <a:rPr lang="en-US" sz="3600" dirty="0" smtClean="0"/>
                  <a:t>v</a:t>
                </a:r>
                <a:r>
                  <a:rPr lang="fa-IR" sz="3600" dirty="0" smtClean="0"/>
                  <a:t> </a:t>
                </a:r>
                <a:r>
                  <a:rPr lang="fa-IR" sz="3800" dirty="0" smtClean="0"/>
                  <a:t>امین خوشه</a:t>
                </a:r>
              </a:p>
              <a:p>
                <a:r>
                  <a:rPr lang="fa-IR" sz="3800" dirty="0"/>
                  <a:t>سیگنال دریافتی توسط دسته اي</a:t>
                </a:r>
                <a:r>
                  <a:rPr lang="en-US" sz="3800" dirty="0"/>
                  <a:t> </a:t>
                </a:r>
                <a:r>
                  <a:rPr lang="fa-IR" sz="3800" dirty="0"/>
                  <a:t>از کاربران در </a:t>
                </a:r>
                <a:r>
                  <a:rPr lang="en-US" sz="3800" i="1" dirty="0"/>
                  <a:t>s</a:t>
                </a:r>
                <a:r>
                  <a:rPr lang="fa-IR" sz="3800" dirty="0"/>
                  <a:t>امین خوشه </a:t>
                </a:r>
              </a:p>
              <a:p>
                <a:endParaRPr lang="fa-IR" sz="2800" dirty="0" smtClean="0"/>
              </a:p>
              <a:p>
                <a:endParaRPr lang="fa-IR" sz="2800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fa-IR" dirty="0"/>
                  <a:t/>
                </a:r>
                <a:br>
                  <a:rPr lang="fa-IR" dirty="0"/>
                </a:br>
                <a:r>
                  <a:rPr lang="fa-IR" dirty="0"/>
                  <a:t/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5516" y="1552847"/>
                <a:ext cx="8915400" cy="4524179"/>
              </a:xfrm>
              <a:blipFill rotWithShape="0">
                <a:blip r:embed="rId2"/>
                <a:stretch>
                  <a:fillRect t="-2291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16" y="2745607"/>
            <a:ext cx="3429000" cy="1190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068" y="4443938"/>
            <a:ext cx="2905125" cy="781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068" y="5199726"/>
            <a:ext cx="192405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068" y="5755057"/>
            <a:ext cx="22764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0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986" y="399466"/>
            <a:ext cx="8911687" cy="779617"/>
          </a:xfrm>
        </p:spPr>
        <p:txBody>
          <a:bodyPr>
            <a:normAutofit/>
          </a:bodyPr>
          <a:lstStyle/>
          <a:p>
            <a:pPr algn="ctr"/>
            <a:r>
              <a:rPr lang="fa-IR" dirty="0" smtClean="0"/>
              <a:t>نرخ قابل دسترس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8422" y="1531411"/>
                <a:ext cx="8915400" cy="3777622"/>
              </a:xfrm>
            </p:spPr>
            <p:txBody>
              <a:bodyPr/>
              <a:lstStyle/>
              <a:p>
                <a:r>
                  <a:rPr lang="fa-IR" dirty="0" smtClean="0"/>
                  <a:t>نرخ قابل دسترسی برای کاربر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a-IR" dirty="0" smtClean="0"/>
                  <a:t>نسبت سیگنال به نویز</a:t>
                </a:r>
              </a:p>
              <a:p>
                <a:endParaRPr lang="fa-IR" dirty="0"/>
              </a:p>
              <a:p>
                <a:r>
                  <a:rPr lang="fa-IR" dirty="0" smtClean="0"/>
                  <a:t>تداخل 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8422" y="1531411"/>
                <a:ext cx="8915400" cy="3777622"/>
              </a:xfrm>
              <a:blipFill rotWithShape="0">
                <a:blip r:embed="rId2"/>
                <a:stretch>
                  <a:fillRect t="-1613" r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10" y="1503066"/>
            <a:ext cx="2771775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810" y="2109166"/>
            <a:ext cx="3267075" cy="819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10" y="2928316"/>
            <a:ext cx="3674301" cy="36830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592" y="3762921"/>
            <a:ext cx="36290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986" y="566049"/>
            <a:ext cx="8911687" cy="1280890"/>
          </a:xfrm>
        </p:spPr>
        <p:txBody>
          <a:bodyPr/>
          <a:lstStyle/>
          <a:p>
            <a:pPr algn="ctr"/>
            <a:r>
              <a:rPr lang="fa-IR" b="1" dirty="0"/>
              <a:t>شرح مسئله</a:t>
            </a:r>
            <a:r>
              <a:rPr lang="fa-IR" dirty="0"/>
              <a:t> </a:t>
            </a:r>
            <a:br>
              <a:rPr lang="fa-IR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0428" y="1672087"/>
                <a:ext cx="8915400" cy="3777622"/>
              </a:xfrm>
            </p:spPr>
            <p:txBody>
              <a:bodyPr/>
              <a:lstStyle/>
              <a:p>
                <a:r>
                  <a:rPr lang="fa-IR" dirty="0"/>
                  <a:t>توان </a:t>
                </a:r>
                <a:r>
                  <a:rPr lang="fa-IR" dirty="0" smtClean="0"/>
                  <a:t>سیگنال </a:t>
                </a:r>
                <a:r>
                  <a:rPr lang="fa-IR" dirty="0"/>
                  <a:t>ارسالی </a:t>
                </a:r>
                <a:r>
                  <a:rPr lang="fa-IR" dirty="0" smtClean="0"/>
                  <a:t>و ظرفیت لینک </a:t>
                </a:r>
                <a:r>
                  <a:rPr lang="en-US" sz="2000" dirty="0" smtClean="0"/>
                  <a:t>fronthaul</a:t>
                </a:r>
                <a:r>
                  <a:rPr lang="fa-IR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a-IR" dirty="0"/>
                  <a:t>امین واحد رادیویی در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a-IR" dirty="0"/>
                  <a:t>امین خوشه </a:t>
                </a:r>
                <a:endParaRPr lang="en-US" dirty="0"/>
              </a:p>
              <a:p>
                <a:endParaRPr lang="fa-IR" dirty="0" smtClean="0"/>
              </a:p>
              <a:p>
                <a:endParaRPr lang="fa-IR" dirty="0"/>
              </a:p>
              <a:p>
                <a:endParaRPr lang="fa-IR" dirty="0" smtClean="0"/>
              </a:p>
              <a:p>
                <a:r>
                  <a:rPr lang="fa-IR" dirty="0" smtClean="0"/>
                  <a:t>هدف </a:t>
                </a:r>
              </a:p>
              <a:p>
                <a:pPr marL="0" indent="0">
                  <a:buNone/>
                </a:pPr>
                <a:r>
                  <a:rPr lang="fa-IR" dirty="0"/>
                  <a:t/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0428" y="1672087"/>
                <a:ext cx="8915400" cy="3777622"/>
              </a:xfrm>
              <a:blipFill rotWithShape="0">
                <a:blip r:embed="rId2"/>
                <a:stretch>
                  <a:fillRect t="-1613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78" y="2236830"/>
            <a:ext cx="3790950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553" y="2906780"/>
            <a:ext cx="38385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553" y="3907317"/>
            <a:ext cx="4181475" cy="25527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68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107" y="629457"/>
            <a:ext cx="8911687" cy="1280890"/>
          </a:xfrm>
        </p:spPr>
        <p:txBody>
          <a:bodyPr/>
          <a:lstStyle/>
          <a:p>
            <a:r>
              <a:rPr lang="fa-IR" dirty="0" smtClean="0"/>
              <a:t>الگوریتم مورد استفاده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9327" y="2128229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fa-IR" dirty="0"/>
              <a:t>قضیه</a:t>
            </a:r>
          </a:p>
          <a:p>
            <a:endParaRPr lang="fa-IR" dirty="0" smtClean="0"/>
          </a:p>
          <a:p>
            <a:r>
              <a:rPr lang="fa-IR" dirty="0" smtClean="0"/>
              <a:t>با استفاده از قضیه ی بیان شده و روش لاگرانژ</a:t>
            </a:r>
          </a:p>
          <a:p>
            <a:endParaRPr lang="fa-IR" dirty="0" smtClean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r>
              <a:rPr lang="fa-IR" dirty="0" smtClean="0"/>
              <a:t>توان بهینه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0" y="2458749"/>
            <a:ext cx="4305300" cy="3028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0" y="5464995"/>
            <a:ext cx="4400550" cy="75247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98" y="1734095"/>
            <a:ext cx="2943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577" y="629457"/>
            <a:ext cx="8911687" cy="1280890"/>
          </a:xfrm>
        </p:spPr>
        <p:txBody>
          <a:bodyPr/>
          <a:lstStyle/>
          <a:p>
            <a:r>
              <a:rPr lang="fa-IR" dirty="0" smtClean="0"/>
              <a:t>الگوریتم مورد استفاده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843" y="1910347"/>
            <a:ext cx="7208295" cy="37766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09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642" y="91916"/>
            <a:ext cx="8911687" cy="1280890"/>
          </a:xfrm>
        </p:spPr>
        <p:txBody>
          <a:bodyPr/>
          <a:lstStyle/>
          <a:p>
            <a:r>
              <a:rPr lang="fa-IR" dirty="0" smtClean="0"/>
              <a:t>نتایج عددی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1313" y="139940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617382"/>
            <a:ext cx="3872337" cy="336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38" y="744290"/>
            <a:ext cx="4227234" cy="31645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138" y="3914376"/>
            <a:ext cx="3956633" cy="3023465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736" y="4084738"/>
            <a:ext cx="3548663" cy="28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72"/>
          <p:cNvGrpSpPr/>
          <p:nvPr/>
        </p:nvGrpSpPr>
        <p:grpSpPr>
          <a:xfrm>
            <a:off x="7307563" y="1486960"/>
            <a:ext cx="4267910" cy="439546"/>
            <a:chOff x="2049698" y="2730915"/>
            <a:chExt cx="4655902" cy="43954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8" name="AutoShape 33"/>
            <p:cNvSpPr>
              <a:spLocks noChangeArrowheads="1"/>
            </p:cNvSpPr>
            <p:nvPr/>
          </p:nvSpPr>
          <p:spPr bwMode="ltGray">
            <a:xfrm flipH="1">
              <a:off x="2049698" y="2754313"/>
              <a:ext cx="4205344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>
                  <a:solidFill>
                    <a:schemeClr val="tx1"/>
                  </a:solidFill>
                  <a:cs typeface="B Nazanin" pitchFamily="2" charset="-78"/>
                </a:rPr>
                <a:t>مقدمه و کلیات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19" name="Oval 39"/>
            <p:cNvSpPr>
              <a:spLocks noChangeArrowheads="1"/>
            </p:cNvSpPr>
            <p:nvPr/>
          </p:nvSpPr>
          <p:spPr bwMode="gray">
            <a:xfrm flipH="1">
              <a:off x="6248400" y="2730915"/>
              <a:ext cx="457200" cy="43954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1</a:t>
              </a:r>
            </a:p>
          </p:txBody>
        </p:sp>
      </p:grpSp>
      <p:grpSp>
        <p:nvGrpSpPr>
          <p:cNvPr id="20" name="Group 72"/>
          <p:cNvGrpSpPr/>
          <p:nvPr/>
        </p:nvGrpSpPr>
        <p:grpSpPr>
          <a:xfrm>
            <a:off x="7301473" y="2057559"/>
            <a:ext cx="4331146" cy="427957"/>
            <a:chOff x="2043055" y="2512303"/>
            <a:chExt cx="4724887" cy="42795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22" name="AutoShape 33"/>
            <p:cNvSpPr>
              <a:spLocks noChangeArrowheads="1"/>
            </p:cNvSpPr>
            <p:nvPr/>
          </p:nvSpPr>
          <p:spPr bwMode="ltGray">
            <a:xfrm flipH="1">
              <a:off x="2043055" y="2559260"/>
              <a:ext cx="4205345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>
                  <a:solidFill>
                    <a:schemeClr val="tx1"/>
                  </a:solidFill>
                  <a:cs typeface="B Nazanin" pitchFamily="2" charset="-78"/>
                </a:rPr>
                <a:t>مروری بر </a:t>
              </a:r>
              <a:r>
                <a:rPr lang="fa-IR" sz="1500" b="1" dirty="0" smtClean="0">
                  <a:solidFill>
                    <a:schemeClr val="tx1"/>
                  </a:solidFill>
                  <a:cs typeface="B Nazanin" pitchFamily="2" charset="-78"/>
                </a:rPr>
                <a:t>پژوهش های پیشین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23" name="Oval 39"/>
            <p:cNvSpPr>
              <a:spLocks noChangeArrowheads="1"/>
            </p:cNvSpPr>
            <p:nvPr/>
          </p:nvSpPr>
          <p:spPr bwMode="gray">
            <a:xfrm flipH="1">
              <a:off x="6241753" y="2512303"/>
              <a:ext cx="526189" cy="427957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2</a:t>
              </a:r>
            </a:p>
          </p:txBody>
        </p:sp>
      </p:grpSp>
      <p:grpSp>
        <p:nvGrpSpPr>
          <p:cNvPr id="24" name="Group 72"/>
          <p:cNvGrpSpPr/>
          <p:nvPr/>
        </p:nvGrpSpPr>
        <p:grpSpPr>
          <a:xfrm>
            <a:off x="7301473" y="2672317"/>
            <a:ext cx="4316156" cy="439546"/>
            <a:chOff x="2049698" y="2730915"/>
            <a:chExt cx="4708534" cy="43954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25" name="AutoShape 33"/>
            <p:cNvSpPr>
              <a:spLocks noChangeArrowheads="1"/>
            </p:cNvSpPr>
            <p:nvPr/>
          </p:nvSpPr>
          <p:spPr bwMode="ltGray">
            <a:xfrm flipH="1">
              <a:off x="2049698" y="2754313"/>
              <a:ext cx="4205344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 smtClean="0">
                  <a:solidFill>
                    <a:schemeClr val="tx1"/>
                  </a:solidFill>
                  <a:cs typeface="B Nazanin" pitchFamily="2" charset="-78"/>
                </a:rPr>
                <a:t>تخصیص منابع در شبکه دسترسی رادیویی باز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26" name="Oval 39"/>
            <p:cNvSpPr>
              <a:spLocks noChangeArrowheads="1"/>
            </p:cNvSpPr>
            <p:nvPr/>
          </p:nvSpPr>
          <p:spPr bwMode="gray">
            <a:xfrm flipH="1">
              <a:off x="6248400" y="2730915"/>
              <a:ext cx="509832" cy="43954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3</a:t>
              </a:r>
            </a:p>
          </p:txBody>
        </p:sp>
      </p:grpSp>
      <p:grpSp>
        <p:nvGrpSpPr>
          <p:cNvPr id="27" name="Group 72"/>
          <p:cNvGrpSpPr/>
          <p:nvPr/>
        </p:nvGrpSpPr>
        <p:grpSpPr>
          <a:xfrm>
            <a:off x="7364710" y="3298664"/>
            <a:ext cx="4267910" cy="439546"/>
            <a:chOff x="2049698" y="2730915"/>
            <a:chExt cx="4655902" cy="43954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29" name="AutoShape 33"/>
            <p:cNvSpPr>
              <a:spLocks noChangeArrowheads="1"/>
            </p:cNvSpPr>
            <p:nvPr/>
          </p:nvSpPr>
          <p:spPr bwMode="ltGray">
            <a:xfrm flipH="1">
              <a:off x="2049698" y="2754313"/>
              <a:ext cx="4205345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>
                  <a:solidFill>
                    <a:schemeClr val="tx1"/>
                  </a:solidFill>
                  <a:cs typeface="B Nazanin" pitchFamily="2" charset="-78"/>
                </a:rPr>
                <a:t>تخصیص </a:t>
              </a:r>
              <a:r>
                <a:rPr lang="fa-IR" sz="1500" b="1" dirty="0" smtClean="0">
                  <a:solidFill>
                    <a:schemeClr val="tx1"/>
                  </a:solidFill>
                  <a:cs typeface="B Nazanin" pitchFamily="2" charset="-78"/>
                </a:rPr>
                <a:t>برش شبکه به صورت دینامیکی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30" name="Oval 39"/>
            <p:cNvSpPr>
              <a:spLocks noChangeArrowheads="1"/>
            </p:cNvSpPr>
            <p:nvPr/>
          </p:nvSpPr>
          <p:spPr bwMode="gray">
            <a:xfrm flipH="1">
              <a:off x="6248400" y="2730915"/>
              <a:ext cx="457200" cy="43954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4</a:t>
              </a:r>
            </a:p>
          </p:txBody>
        </p:sp>
      </p:grpSp>
      <p:grpSp>
        <p:nvGrpSpPr>
          <p:cNvPr id="31" name="Group 72"/>
          <p:cNvGrpSpPr/>
          <p:nvPr/>
        </p:nvGrpSpPr>
        <p:grpSpPr>
          <a:xfrm>
            <a:off x="7349719" y="3956748"/>
            <a:ext cx="4267910" cy="439546"/>
            <a:chOff x="2049698" y="2730915"/>
            <a:chExt cx="4655902" cy="43954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2" name="AutoShape 33"/>
            <p:cNvSpPr>
              <a:spLocks noChangeArrowheads="1"/>
            </p:cNvSpPr>
            <p:nvPr/>
          </p:nvSpPr>
          <p:spPr bwMode="ltGray">
            <a:xfrm flipH="1">
              <a:off x="2049698" y="2754313"/>
              <a:ext cx="4205344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>
                  <a:solidFill>
                    <a:schemeClr val="tx1"/>
                  </a:solidFill>
                  <a:cs typeface="B Nazanin" pitchFamily="2" charset="-78"/>
                </a:rPr>
                <a:t>نتیجه گیری و پیشنهادات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33" name="Oval 39"/>
            <p:cNvSpPr>
              <a:spLocks noChangeArrowheads="1"/>
            </p:cNvSpPr>
            <p:nvPr/>
          </p:nvSpPr>
          <p:spPr bwMode="gray">
            <a:xfrm flipH="1">
              <a:off x="6248400" y="2730915"/>
              <a:ext cx="457200" cy="43954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5</a:t>
              </a:r>
            </a:p>
          </p:txBody>
        </p:sp>
      </p:grpSp>
      <p:pic>
        <p:nvPicPr>
          <p:cNvPr id="48" name="Picture 2" descr="http://arzansara.sellfile.ir/prod-images/1666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95" y="4077830"/>
            <a:ext cx="2665719" cy="1924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724" y="75123"/>
            <a:ext cx="8911687" cy="708648"/>
          </a:xfrm>
        </p:spPr>
        <p:txBody>
          <a:bodyPr/>
          <a:lstStyle/>
          <a:p>
            <a:pPr algn="ctr" rtl="1"/>
            <a:r>
              <a:rPr lang="fa-IR" dirty="0" smtClean="0">
                <a:cs typeface="B Nazanin" panose="00000400000000000000" pitchFamily="2" charset="-78"/>
              </a:rPr>
              <a:t>فهرست مطالب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429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613" y="167344"/>
            <a:ext cx="8915399" cy="1468800"/>
          </a:xfrm>
        </p:spPr>
        <p:txBody>
          <a:bodyPr>
            <a:normAutofit/>
          </a:bodyPr>
          <a:lstStyle/>
          <a:p>
            <a:pPr algn="r" rtl="1"/>
            <a:r>
              <a:rPr lang="fa-IR" sz="6600" b="1" dirty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</a:t>
            </a:r>
            <a:r>
              <a:rPr lang="fa-IR" sz="66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فراسو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308" y="2066115"/>
            <a:ext cx="4291842" cy="44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595588"/>
            <a:ext cx="8911687" cy="1280890"/>
          </a:xfrm>
        </p:spPr>
        <p:txBody>
          <a:bodyPr/>
          <a:lstStyle/>
          <a:p>
            <a:r>
              <a:rPr lang="fa-IR" b="1" dirty="0"/>
              <a:t>آنالیز نرخ قابل دسترس</a:t>
            </a:r>
            <a:r>
              <a:rPr lang="fa-IR" dirty="0"/>
              <a:t> </a:t>
            </a:r>
            <a:br>
              <a:rPr lang="fa-IR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21183" y="2128229"/>
                <a:ext cx="8915400" cy="3777622"/>
              </a:xfrm>
            </p:spPr>
            <p:txBody>
              <a:bodyPr/>
              <a:lstStyle/>
              <a:p>
                <a:r>
                  <a:rPr lang="fa-IR" dirty="0"/>
                  <a:t>نرخ قابل دسترسی برای کاربر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fa-IR" dirty="0" smtClean="0"/>
                  <a:t>نسبت سیگنال به نویز </a:t>
                </a:r>
              </a:p>
              <a:p>
                <a:endParaRPr lang="en-US" dirty="0" smtClean="0"/>
              </a:p>
              <a:p>
                <a:r>
                  <a:rPr lang="fa-IR" dirty="0" smtClean="0"/>
                  <a:t>پیام دریافتی </a:t>
                </a:r>
                <a:r>
                  <a:rPr lang="fa-IR" dirty="0"/>
                  <a:t>توسط واحد رادیویی </a:t>
                </a:r>
                <a:r>
                  <a:rPr lang="en-US" sz="2000" i="1" dirty="0"/>
                  <a:t>n</a:t>
                </a:r>
                <a:r>
                  <a:rPr lang="fa-IR" dirty="0"/>
                  <a:t>ام در دسته ي </a:t>
                </a:r>
                <a:r>
                  <a:rPr lang="en-US" sz="2000" i="1" dirty="0"/>
                  <a:t>s</a:t>
                </a:r>
                <a:r>
                  <a:rPr lang="fa-IR" dirty="0"/>
                  <a:t>ام </a:t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1183" y="2128229"/>
                <a:ext cx="8915400" cy="3777622"/>
              </a:xfrm>
              <a:blipFill rotWithShape="0">
                <a:blip r:embed="rId2"/>
                <a:stretch>
                  <a:fillRect t="-1774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187" y="2108333"/>
            <a:ext cx="2533650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187" y="2660783"/>
            <a:ext cx="3209925" cy="69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300" y="4392165"/>
            <a:ext cx="7038975" cy="7524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826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278" y="337284"/>
            <a:ext cx="8911687" cy="1280890"/>
          </a:xfrm>
        </p:spPr>
        <p:txBody>
          <a:bodyPr/>
          <a:lstStyle/>
          <a:p>
            <a:r>
              <a:rPr lang="fa-IR" b="1" dirty="0"/>
              <a:t>آنالیز نرخ قابل دسترس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983" y="2133598"/>
            <a:ext cx="8915400" cy="3777622"/>
          </a:xfrm>
        </p:spPr>
        <p:txBody>
          <a:bodyPr/>
          <a:lstStyle/>
          <a:p>
            <a:r>
              <a:rPr lang="fa-IR" dirty="0"/>
              <a:t>پیام دریافتی توسط واحد </a:t>
            </a:r>
            <a:r>
              <a:rPr lang="fa-IR" dirty="0" smtClean="0"/>
              <a:t>رادیویی</a:t>
            </a:r>
            <a:r>
              <a:rPr lang="en-US" dirty="0" smtClean="0"/>
              <a:t> </a:t>
            </a:r>
            <a:r>
              <a:rPr lang="en-US" sz="2000" dirty="0" smtClean="0"/>
              <a:t>n</a:t>
            </a:r>
            <a:r>
              <a:rPr lang="fa-IR" dirty="0" smtClean="0"/>
              <a:t>ام در </a:t>
            </a:r>
            <a:r>
              <a:rPr lang="en-US" sz="2000" dirty="0" smtClean="0"/>
              <a:t>s</a:t>
            </a:r>
            <a:r>
              <a:rPr lang="fa-IR" dirty="0" smtClean="0"/>
              <a:t> امین خوشه، </a:t>
            </a:r>
            <a:r>
              <a:rPr lang="fa-IR" dirty="0"/>
              <a:t>بعد از فشرده </a:t>
            </a:r>
            <a:r>
              <a:rPr lang="fa-IR" dirty="0" smtClean="0"/>
              <a:t>سازي</a:t>
            </a:r>
          </a:p>
          <a:p>
            <a:r>
              <a:rPr lang="fa-IR" dirty="0"/>
              <a:t>پیام هر کاربر در واحد کنترل با اعمال پرتو دهی </a:t>
            </a:r>
            <a:r>
              <a:rPr lang="fa-IR" dirty="0" smtClean="0"/>
              <a:t>بدست می آید</a:t>
            </a:r>
          </a:p>
          <a:p>
            <a:r>
              <a:rPr lang="fa-IR" dirty="0" smtClean="0"/>
              <a:t>تداخل و نویز بدست آمده</a:t>
            </a:r>
            <a:r>
              <a:rPr lang="fa-IR" dirty="0"/>
              <a:t/>
            </a:r>
            <a:br>
              <a:rPr lang="fa-IR" dirty="0"/>
            </a:br>
            <a:r>
              <a:rPr lang="fa-IR" dirty="0"/>
              <a:t> </a:t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52" y="2642682"/>
            <a:ext cx="2124075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52" y="4182615"/>
            <a:ext cx="7524750" cy="11715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137" y="5339241"/>
            <a:ext cx="3762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306335"/>
            <a:ext cx="8911687" cy="1280890"/>
          </a:xfrm>
        </p:spPr>
        <p:txBody>
          <a:bodyPr/>
          <a:lstStyle/>
          <a:p>
            <a:r>
              <a:rPr lang="fa-IR" b="1" dirty="0"/>
              <a:t>شرح مسئله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919" y="1216339"/>
            <a:ext cx="8915400" cy="3777622"/>
          </a:xfrm>
        </p:spPr>
        <p:txBody>
          <a:bodyPr/>
          <a:lstStyle/>
          <a:p>
            <a:r>
              <a:rPr lang="fa-IR" dirty="0"/>
              <a:t>نرخ قابل دسترس بر روي لینک </a:t>
            </a:r>
            <a:r>
              <a:rPr lang="en-US" sz="2000" dirty="0" smtClean="0"/>
              <a:t>fronthaul</a:t>
            </a:r>
            <a:r>
              <a:rPr lang="fa-IR" dirty="0" smtClean="0"/>
              <a:t> بین </a:t>
            </a:r>
            <a:r>
              <a:rPr lang="en-US" sz="2000" i="1" dirty="0"/>
              <a:t>n</a:t>
            </a:r>
            <a:r>
              <a:rPr lang="fa-IR" dirty="0"/>
              <a:t>امین واحد رادیویی در </a:t>
            </a:r>
            <a:r>
              <a:rPr lang="en-US" sz="2000" i="1" dirty="0"/>
              <a:t>s</a:t>
            </a:r>
            <a:r>
              <a:rPr lang="fa-IR" dirty="0"/>
              <a:t>امین خوشه و</a:t>
            </a:r>
            <a:br>
              <a:rPr lang="fa-IR" dirty="0"/>
            </a:br>
            <a:r>
              <a:rPr lang="fa-IR" dirty="0"/>
              <a:t>واحد کنترل </a:t>
            </a:r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r>
              <a:rPr lang="fa-IR" dirty="0" smtClean="0"/>
              <a:t>رابطه ی بازدهی انرژی</a:t>
            </a: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01" y="2200821"/>
            <a:ext cx="75057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57" y="3727134"/>
            <a:ext cx="3248025" cy="1333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7687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7687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6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4039600"/>
            <a:ext cx="914400" cy="7687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5085016"/>
            <a:ext cx="9144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09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288713"/>
            <a:ext cx="8911687" cy="1280890"/>
          </a:xfrm>
        </p:spPr>
        <p:txBody>
          <a:bodyPr/>
          <a:lstStyle/>
          <a:p>
            <a:r>
              <a:rPr lang="fa-IR" b="1" dirty="0"/>
              <a:t>شرح مسئله</a:t>
            </a:r>
            <a:r>
              <a:rPr lang="fa-IR" dirty="0"/>
              <a:t> </a:t>
            </a:r>
            <a:br>
              <a:rPr lang="fa-I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449" y="2260350"/>
            <a:ext cx="8915400" cy="3777622"/>
          </a:xfrm>
        </p:spPr>
        <p:txBody>
          <a:bodyPr/>
          <a:lstStyle/>
          <a:p>
            <a:r>
              <a:rPr lang="fa-IR" dirty="0" smtClean="0"/>
              <a:t>هدف</a:t>
            </a:r>
          </a:p>
          <a:p>
            <a:endParaRPr lang="fa-IR" dirty="0"/>
          </a:p>
          <a:p>
            <a:r>
              <a:rPr lang="fa-IR" dirty="0" smtClean="0"/>
              <a:t>قضیه </a:t>
            </a:r>
          </a:p>
          <a:p>
            <a:endParaRPr lang="fa-IR" dirty="0"/>
          </a:p>
          <a:p>
            <a:r>
              <a:rPr lang="fa-IR" dirty="0" smtClean="0"/>
              <a:t> تابع لاگرانژ بدست آمده</a:t>
            </a:r>
          </a:p>
          <a:p>
            <a:endParaRPr lang="fa-IR" dirty="0"/>
          </a:p>
          <a:p>
            <a:r>
              <a:rPr lang="fa-IR" dirty="0" smtClean="0"/>
              <a:t>توان بهینه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620" y="1081539"/>
            <a:ext cx="403860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49" y="3080659"/>
            <a:ext cx="4343400" cy="3105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245" y="5903713"/>
            <a:ext cx="3676650" cy="7334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924" y="2968164"/>
            <a:ext cx="29908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7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397" y="617382"/>
            <a:ext cx="8911687" cy="1280890"/>
          </a:xfrm>
        </p:spPr>
        <p:txBody>
          <a:bodyPr/>
          <a:lstStyle/>
          <a:p>
            <a:r>
              <a:rPr lang="fa-IR" dirty="0" smtClean="0"/>
              <a:t>الگوریتم مورد استفاده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9667" y="2128229"/>
            <a:ext cx="8915400" cy="37776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30" y="1768259"/>
            <a:ext cx="7477125" cy="401955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97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411" y="148415"/>
            <a:ext cx="8911687" cy="1280890"/>
          </a:xfrm>
        </p:spPr>
        <p:txBody>
          <a:bodyPr/>
          <a:lstStyle/>
          <a:p>
            <a:r>
              <a:rPr lang="fa-IR" dirty="0" smtClean="0"/>
              <a:t>نتایج عددی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332" y="799979"/>
            <a:ext cx="3715798" cy="3149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531" y="799980"/>
            <a:ext cx="3704669" cy="31542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851" y="3893938"/>
            <a:ext cx="3214633" cy="28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400" y="927100"/>
            <a:ext cx="9982199" cy="2489200"/>
          </a:xfrm>
        </p:spPr>
        <p:txBody>
          <a:bodyPr>
            <a:normAutofit fontScale="90000"/>
          </a:bodyPr>
          <a:lstStyle/>
          <a:p>
            <a:pPr algn="ctr" rtl="1"/>
            <a:r>
              <a:rPr lang="en-US" sz="6600" b="1" dirty="0">
                <a:solidFill>
                  <a:schemeClr val="tx1"/>
                </a:solidFill>
              </a:rPr>
              <a:t/>
            </a:r>
            <a:br>
              <a:rPr lang="en-US" sz="6600" b="1" dirty="0">
                <a:solidFill>
                  <a:schemeClr val="tx1"/>
                </a:solidFill>
              </a:rPr>
            </a:br>
            <a:r>
              <a:rPr lang="en-US" sz="6600" b="1" dirty="0" smtClean="0">
                <a:solidFill>
                  <a:schemeClr val="tx1"/>
                </a:solidFill>
              </a:rPr>
              <a:t/>
            </a:r>
            <a:br>
              <a:rPr lang="en-US" sz="6600" b="1" dirty="0" smtClean="0">
                <a:solidFill>
                  <a:schemeClr val="tx1"/>
                </a:solidFill>
              </a:rPr>
            </a:br>
            <a:r>
              <a:rPr lang="en-US" sz="6600" b="1" dirty="0">
                <a:solidFill>
                  <a:schemeClr val="tx1"/>
                </a:solidFill>
              </a:rPr>
              <a:t/>
            </a:r>
            <a:br>
              <a:rPr lang="en-US" sz="6600" b="1" dirty="0">
                <a:solidFill>
                  <a:schemeClr val="tx1"/>
                </a:solidFill>
              </a:rPr>
            </a:br>
            <a:r>
              <a:rPr lang="fa-IR" sz="73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</a:t>
            </a:r>
            <a:r>
              <a:rPr lang="fa-IR" sz="7300" b="1" dirty="0">
                <a:solidFill>
                  <a:schemeClr val="tx1"/>
                </a:solidFill>
                <a:cs typeface="B Nazanin" panose="00000400000000000000" pitchFamily="2" charset="-78"/>
              </a:rPr>
              <a:t>منابع به صورت تقسیم زمانی</a:t>
            </a:r>
            <a:endParaRPr lang="en-US" sz="7300" b="1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440958"/>
            <a:ext cx="8911687" cy="946083"/>
          </a:xfrm>
        </p:spPr>
        <p:txBody>
          <a:bodyPr/>
          <a:lstStyle/>
          <a:p>
            <a:r>
              <a:rPr lang="fa-IR" dirty="0" smtClean="0"/>
              <a:t>سیستم مدل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8422" y="1416910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fa-IR" dirty="0" smtClean="0">
                    <a:solidFill>
                      <a:schemeClr val="tx1"/>
                    </a:solidFill>
                  </a:rPr>
                  <a:t>فرض بر این است که این سیستم شامل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a-IR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خوشه </a:t>
                </a:r>
                <a:r>
                  <a:rPr lang="fa-IR" dirty="0">
                    <a:solidFill>
                      <a:schemeClr val="tx1"/>
                    </a:solidFill>
                  </a:rPr>
                  <a:t>می باشد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که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خوشه </a:t>
                </a:r>
                <a:r>
                  <a:rPr lang="fa-IR" dirty="0">
                    <a:solidFill>
                      <a:schemeClr val="tx1"/>
                    </a:solidFill>
                  </a:rPr>
                  <a:t>در لینک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فروسو </a:t>
                </a:r>
                <a:r>
                  <a:rPr lang="fa-IR" dirty="0">
                    <a:solidFill>
                      <a:schemeClr val="tx1"/>
                    </a:solidFill>
                  </a:rPr>
                  <a:t>و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خوشه </a:t>
                </a:r>
                <a:r>
                  <a:rPr lang="fa-IR" dirty="0">
                    <a:solidFill>
                      <a:schemeClr val="tx1"/>
                    </a:solidFill>
                  </a:rPr>
                  <a:t>در لینک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فراسو </a:t>
                </a:r>
                <a:r>
                  <a:rPr lang="fa-IR" dirty="0">
                    <a:solidFill>
                      <a:schemeClr val="tx1"/>
                    </a:solidFill>
                  </a:rPr>
                  <a:t>عمل می کنند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که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است</a:t>
                </a:r>
                <a:r>
                  <a:rPr lang="fa-IR" dirty="0">
                    <a:solidFill>
                      <a:schemeClr val="tx1"/>
                    </a:solidFill>
                  </a:rPr>
                  <a:t>.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fa-IR" dirty="0"/>
                  <a:t>سیستم مدل در حالت تقسیم زمانی </a:t>
                </a:r>
                <a:r>
                  <a:rPr lang="fa-IR" dirty="0" smtClean="0"/>
                  <a:t>عمل می کند.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fa-IR" dirty="0" smtClean="0">
                    <a:solidFill>
                      <a:schemeClr val="tx1"/>
                    </a:solidFill>
                  </a:rPr>
                  <a:t>ظرفیت لینک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fronthaul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 محدود می باشد.</a:t>
                </a:r>
              </a:p>
              <a:p>
                <a:pPr lvl="1"/>
                <a:r>
                  <a:rPr lang="fa-IR" dirty="0" smtClean="0">
                    <a:solidFill>
                      <a:schemeClr val="tx1"/>
                    </a:solidFill>
                  </a:rPr>
                  <a:t>فشرده سازی اعمال می شود.</a:t>
                </a:r>
              </a:p>
              <a:p>
                <a:r>
                  <a:rPr lang="fa-IR" dirty="0">
                    <a:solidFill>
                      <a:schemeClr val="tx1"/>
                    </a:solidFill>
                  </a:rPr>
                  <a:t>هر خوشه ي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داراي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واحد </a:t>
                </a:r>
                <a:r>
                  <a:rPr lang="fa-IR" dirty="0">
                    <a:solidFill>
                      <a:schemeClr val="tx1"/>
                    </a:solidFill>
                  </a:rPr>
                  <a:t>رادیویی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کاربر </a:t>
                </a:r>
                <a:r>
                  <a:rPr lang="fa-IR" dirty="0">
                    <a:solidFill>
                      <a:schemeClr val="tx1"/>
                    </a:solidFill>
                  </a:rPr>
                  <a:t>می باشد </a:t>
                </a:r>
                <a:r>
                  <a:rPr lang="fa-IR" dirty="0"/>
                  <a:t/>
                </a:r>
                <a:br>
                  <a:rPr lang="fa-IR" dirty="0"/>
                </a:br>
                <a:r>
                  <a:rPr lang="fa-IR" dirty="0"/>
                  <a:t/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8422" y="1416910"/>
                <a:ext cx="8915400" cy="3777622"/>
              </a:xfrm>
              <a:blipFill rotWithShape="0">
                <a:blip r:embed="rId3"/>
                <a:stretch>
                  <a:fillRect l="-137" t="-2097" r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0846" y="1387041"/>
            <a:ext cx="10033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231" y="4305941"/>
            <a:ext cx="3705225" cy="12668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520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748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411" y="617382"/>
            <a:ext cx="8911687" cy="1280890"/>
          </a:xfrm>
        </p:spPr>
        <p:txBody>
          <a:bodyPr/>
          <a:lstStyle/>
          <a:p>
            <a:r>
              <a:rPr lang="fa-IR" dirty="0"/>
              <a:t>آنالیز نرخ قابل دسترس در خوشه هاي فروسو </a:t>
            </a:r>
            <a:br>
              <a:rPr lang="fa-IR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00301" y="2128229"/>
                <a:ext cx="8915400" cy="3777622"/>
              </a:xfrm>
            </p:spPr>
            <p:txBody>
              <a:bodyPr/>
              <a:lstStyle/>
              <a:p>
                <a:r>
                  <a:rPr lang="fa-IR" dirty="0"/>
                  <a:t>نرخ قابل دسترسی برای </a:t>
                </a:r>
                <a:r>
                  <a:rPr lang="fa-IR" dirty="0" smtClean="0"/>
                  <a:t>کاربر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dirty="0" smtClean="0"/>
                  <a:t>داریم</a:t>
                </a:r>
              </a:p>
              <a:p>
                <a:r>
                  <a:rPr lang="fa-IR" dirty="0" smtClean="0"/>
                  <a:t>که در اینجا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0301" y="2128229"/>
                <a:ext cx="8915400" cy="3777622"/>
              </a:xfrm>
              <a:blipFill rotWithShape="0">
                <a:blip r:embed="rId2"/>
                <a:stretch>
                  <a:fillRect t="-1774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29" y="2084091"/>
            <a:ext cx="2486025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650" y="2948883"/>
            <a:ext cx="3219450" cy="8382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4017040"/>
            <a:ext cx="65913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779" y="634407"/>
            <a:ext cx="8911687" cy="1054705"/>
          </a:xfrm>
        </p:spPr>
        <p:txBody>
          <a:bodyPr/>
          <a:lstStyle/>
          <a:p>
            <a:pPr algn="ctr"/>
            <a:r>
              <a:rPr lang="fa-IR" b="1" dirty="0" smtClean="0"/>
              <a:t>نسل پنجم مخابرات </a:t>
            </a:r>
            <a:r>
              <a:rPr lang="en-US" sz="3200" b="1" dirty="0" smtClean="0"/>
              <a:t>5G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206" y="1659242"/>
            <a:ext cx="9514412" cy="5093958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dirty="0">
                <a:solidFill>
                  <a:schemeClr val="tx1"/>
                </a:solidFill>
              </a:rPr>
              <a:t>مزایای </a:t>
            </a:r>
            <a:r>
              <a:rPr lang="en-US" sz="1800" dirty="0">
                <a:solidFill>
                  <a:schemeClr val="tx1"/>
                </a:solidFill>
              </a:rPr>
              <a:t>5G</a:t>
            </a:r>
            <a:r>
              <a:rPr lang="fa-IR" sz="2400" dirty="0">
                <a:solidFill>
                  <a:schemeClr val="tx1"/>
                </a:solidFill>
              </a:rPr>
              <a:t> </a:t>
            </a:r>
            <a:r>
              <a:rPr lang="fa-IR" dirty="0">
                <a:solidFill>
                  <a:schemeClr val="tx1"/>
                </a:solidFill>
              </a:rPr>
              <a:t>در برابر </a:t>
            </a:r>
            <a:r>
              <a:rPr lang="en-US" sz="1800" dirty="0">
                <a:solidFill>
                  <a:schemeClr val="tx1"/>
                </a:solidFill>
              </a:rPr>
              <a:t>4G</a:t>
            </a:r>
            <a:r>
              <a:rPr lang="fa-IR" sz="2400" dirty="0">
                <a:solidFill>
                  <a:schemeClr val="tx1"/>
                </a:solidFill>
              </a:rPr>
              <a:t> </a:t>
            </a:r>
            <a:r>
              <a:rPr lang="fa-IR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>
                <a:solidFill>
                  <a:schemeClr val="tx1"/>
                </a:solidFill>
              </a:rPr>
              <a:t>ارائه طیف بالاتر و بهره وری انرژی بیشتر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1"/>
                </a:solidFill>
              </a:rPr>
              <a:t>دستیابی</a:t>
            </a:r>
            <a:r>
              <a:rPr lang="en-US" sz="1800" dirty="0" smtClean="0">
                <a:solidFill>
                  <a:schemeClr val="tx1"/>
                </a:solidFill>
              </a:rPr>
              <a:t>5G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fa-IR" dirty="0" smtClean="0">
                <a:solidFill>
                  <a:schemeClr val="tx1"/>
                </a:solidFill>
              </a:rPr>
              <a:t> به رشد ظرفیت سیستم با ضریب حداقل 1000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1"/>
                </a:solidFill>
              </a:rPr>
              <a:t> </a:t>
            </a:r>
            <a:r>
              <a:rPr lang="fa-IR" dirty="0">
                <a:solidFill>
                  <a:schemeClr val="tx1"/>
                </a:solidFill>
              </a:rPr>
              <a:t>بهینه سازی انرژی با ضریب حداقل 10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a-IR" dirty="0">
                <a:solidFill>
                  <a:schemeClr val="tx1"/>
                </a:solidFill>
              </a:rPr>
              <a:t>شامل یک شبکه ی فشرده با هسته ی هوشمند و منعطف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a-IR" dirty="0">
                <a:solidFill>
                  <a:schemeClr val="tx1"/>
                </a:solidFill>
              </a:rPr>
              <a:t>فناوری </a:t>
            </a:r>
            <a:r>
              <a:rPr lang="fa-IR" dirty="0" smtClean="0">
                <a:solidFill>
                  <a:schemeClr val="tx1"/>
                </a:solidFill>
              </a:rPr>
              <a:t>های مورد </a:t>
            </a:r>
            <a:r>
              <a:rPr lang="fa-IR" dirty="0" smtClean="0">
                <a:solidFill>
                  <a:schemeClr val="tx1"/>
                </a:solidFill>
              </a:rPr>
              <a:t>استفاده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ORAN</a:t>
            </a:r>
          </a:p>
          <a:p>
            <a:pPr lvl="1"/>
            <a:r>
              <a:rPr lang="fa-IR" dirty="0" smtClean="0">
                <a:solidFill>
                  <a:schemeClr val="tx1"/>
                </a:solidFill>
              </a:rPr>
              <a:t>برش شبکه</a:t>
            </a:r>
          </a:p>
          <a:p>
            <a:pPr lvl="1"/>
            <a:r>
              <a:rPr lang="fa-IR" dirty="0" smtClean="0">
                <a:solidFill>
                  <a:schemeClr val="tx1"/>
                </a:solidFill>
              </a:rPr>
              <a:t>مجازی سازی توابع شبکه</a:t>
            </a:r>
          </a:p>
          <a:p>
            <a:pPr lvl="1"/>
            <a:r>
              <a:rPr lang="ar-IQ" dirty="0"/>
              <a:t>شبکه ی تعریف شده ی نرم افزاری </a:t>
            </a:r>
            <a:r>
              <a:rPr lang="en-US" dirty="0" smtClean="0"/>
              <a:t>SDN</a:t>
            </a:r>
            <a:r>
              <a:rPr lang="ar-IQ" dirty="0" smtClean="0"/>
              <a:t> </a:t>
            </a:r>
            <a:endParaRPr lang="fa-IR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1"/>
                </a:solidFill>
              </a:rPr>
              <a:t>موج میلیمتری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>
                <a:solidFill>
                  <a:schemeClr val="tx1"/>
                </a:solidFill>
              </a:rPr>
              <a:t>femtocell</a:t>
            </a:r>
            <a:endParaRPr lang="fa-IR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Massive MIMO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0782746" y="1203235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975929" y="1382087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975929" y="2415082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975929" y="3409406"/>
            <a:ext cx="914400" cy="117374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</a:t>
            </a:r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در شبکه دسترسی رادیویی باز 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948455" y="470831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500" dirty="0">
                <a:solidFill>
                  <a:schemeClr val="tx1"/>
                </a:solidFill>
                <a:cs typeface="B Nazanin" pitchFamily="2" charset="-78"/>
              </a:rPr>
              <a:t>تخصیص برش شبکه به صورت دینامیکی</a:t>
            </a:r>
            <a:endParaRPr lang="en-US" sz="1500" dirty="0">
              <a:solidFill>
                <a:schemeClr val="tx1"/>
              </a:solidFill>
              <a:cs typeface="B Nazani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975929" y="5747865"/>
            <a:ext cx="914400" cy="100533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نتیجه گیری و پیشنهادات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8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066" y="617382"/>
            <a:ext cx="8911687" cy="1280890"/>
          </a:xfrm>
        </p:spPr>
        <p:txBody>
          <a:bodyPr/>
          <a:lstStyle/>
          <a:p>
            <a:r>
              <a:rPr lang="fa-IR" dirty="0"/>
              <a:t>آنالیز نرخ قابل دسترس در خوشه هاي فروسو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7086" y="2102471"/>
            <a:ext cx="8915400" cy="3777622"/>
          </a:xfrm>
        </p:spPr>
        <p:txBody>
          <a:bodyPr/>
          <a:lstStyle/>
          <a:p>
            <a:r>
              <a:rPr lang="fa-IR" dirty="0" smtClean="0"/>
              <a:t>توان </a:t>
            </a:r>
            <a:r>
              <a:rPr lang="fa-IR" dirty="0"/>
              <a:t>سیگنال ارسالی به این صورت بدست می آید </a:t>
            </a:r>
            <a:br>
              <a:rPr lang="fa-IR" dirty="0"/>
            </a:br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r>
              <a:rPr lang="fa-IR" dirty="0"/>
              <a:t>نرخ قابل دسترس بر روي لینک </a:t>
            </a:r>
            <a:r>
              <a:rPr lang="en-US" sz="2000" dirty="0" err="1"/>
              <a:t>fronthaul</a:t>
            </a:r>
            <a:r>
              <a:rPr lang="fa-IR" dirty="0"/>
              <a:t> بین </a:t>
            </a:r>
            <a:r>
              <a:rPr lang="en-US" sz="2000" i="1" dirty="0" err="1" smtClean="0"/>
              <a:t>i</a:t>
            </a:r>
            <a:r>
              <a:rPr lang="fa-IR" dirty="0" smtClean="0"/>
              <a:t>امین </a:t>
            </a:r>
            <a:r>
              <a:rPr lang="fa-IR" dirty="0"/>
              <a:t>واحد رادیویی در </a:t>
            </a:r>
            <a:r>
              <a:rPr lang="en-US" sz="2000" i="1" dirty="0" smtClean="0"/>
              <a:t>t</a:t>
            </a:r>
            <a:r>
              <a:rPr lang="fa-IR" dirty="0" smtClean="0"/>
              <a:t>امین </a:t>
            </a:r>
            <a:r>
              <a:rPr lang="fa-IR" dirty="0"/>
              <a:t>خوشه و</a:t>
            </a:r>
            <a:br>
              <a:rPr lang="fa-IR" dirty="0"/>
            </a:br>
            <a:r>
              <a:rPr lang="fa-IR" dirty="0"/>
              <a:t>واحد کنترل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45" y="2812315"/>
            <a:ext cx="3933825" cy="77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10" y="4758073"/>
            <a:ext cx="4114800" cy="8191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270" y="2643880"/>
            <a:ext cx="29718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592434"/>
            <a:ext cx="8911687" cy="1280890"/>
          </a:xfrm>
        </p:spPr>
        <p:txBody>
          <a:bodyPr/>
          <a:lstStyle/>
          <a:p>
            <a:r>
              <a:rPr lang="fa-IR" dirty="0"/>
              <a:t>آنالیز نرخ قابل دسترس در خوشه هاي </a:t>
            </a:r>
            <a:r>
              <a:rPr lang="fa-IR" dirty="0" smtClean="0"/>
              <a:t>فراسو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69667" y="2067699"/>
                <a:ext cx="8915400" cy="3777622"/>
              </a:xfrm>
            </p:spPr>
            <p:txBody>
              <a:bodyPr/>
              <a:lstStyle/>
              <a:p>
                <a:r>
                  <a:rPr lang="fa-IR" dirty="0"/>
                  <a:t>نرخ قابل دسترسی برای کاربر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dirty="0"/>
                  <a:t>داریم</a:t>
                </a:r>
              </a:p>
              <a:p>
                <a:r>
                  <a:rPr lang="fa-IR" dirty="0"/>
                  <a:t>که در اینجا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9667" y="2067699"/>
                <a:ext cx="8915400" cy="3777622"/>
              </a:xfrm>
              <a:blipFill rotWithShape="0">
                <a:blip r:embed="rId2"/>
                <a:stretch>
                  <a:fillRect t="-1774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394" y="2293292"/>
            <a:ext cx="2638425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94" y="2917512"/>
            <a:ext cx="3257550" cy="895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394" y="4952233"/>
            <a:ext cx="4086225" cy="7715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942" y="3805879"/>
            <a:ext cx="78581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631637"/>
            <a:ext cx="8911687" cy="1280890"/>
          </a:xfrm>
        </p:spPr>
        <p:txBody>
          <a:bodyPr/>
          <a:lstStyle/>
          <a:p>
            <a:r>
              <a:rPr lang="fa-IR" dirty="0"/>
              <a:t>آنالیز نرخ قابل دسترس در خوشه هاي </a:t>
            </a:r>
            <a:r>
              <a:rPr lang="fa-IR" dirty="0" smtClean="0"/>
              <a:t>فراسو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1183" y="2128229"/>
            <a:ext cx="8915400" cy="3777622"/>
          </a:xfrm>
        </p:spPr>
        <p:txBody>
          <a:bodyPr/>
          <a:lstStyle/>
          <a:p>
            <a:r>
              <a:rPr lang="fa-IR" dirty="0"/>
              <a:t>کل توان لینک فراسو </a:t>
            </a:r>
            <a:endParaRPr lang="fa-IR" dirty="0" smtClean="0"/>
          </a:p>
          <a:p>
            <a:endParaRPr lang="fa-IR" dirty="0" smtClean="0"/>
          </a:p>
          <a:p>
            <a:r>
              <a:rPr lang="fa-IR" dirty="0"/>
              <a:t>نرخ قابل دسترس بر روي لینک </a:t>
            </a:r>
            <a:r>
              <a:rPr lang="en-US" sz="2000" dirty="0" err="1"/>
              <a:t>fronthaul</a:t>
            </a:r>
            <a:r>
              <a:rPr lang="fa-IR" dirty="0"/>
              <a:t> بین </a:t>
            </a:r>
            <a:r>
              <a:rPr lang="en-US" sz="2000" i="1" dirty="0" smtClean="0"/>
              <a:t>n</a:t>
            </a:r>
            <a:r>
              <a:rPr lang="fa-IR" dirty="0" smtClean="0"/>
              <a:t>امین </a:t>
            </a:r>
            <a:r>
              <a:rPr lang="fa-IR" dirty="0"/>
              <a:t>واحد رادیویی در </a:t>
            </a:r>
            <a:r>
              <a:rPr lang="en-US" sz="2000" i="1" dirty="0" smtClean="0"/>
              <a:t>s</a:t>
            </a:r>
            <a:r>
              <a:rPr lang="fa-IR" dirty="0" smtClean="0"/>
              <a:t>امین </a:t>
            </a:r>
            <a:r>
              <a:rPr lang="fa-IR" dirty="0"/>
              <a:t>خوشه و</a:t>
            </a:r>
            <a:br>
              <a:rPr lang="fa-IR" dirty="0"/>
            </a:br>
            <a:r>
              <a:rPr lang="fa-IR" dirty="0"/>
              <a:t>واحد کنترل </a:t>
            </a:r>
          </a:p>
          <a:p>
            <a:pPr marL="0" indent="0">
              <a:buNone/>
            </a:pP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52" y="4017040"/>
            <a:ext cx="4362450" cy="8001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52" y="1666579"/>
            <a:ext cx="30003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786" y="595588"/>
            <a:ext cx="8911687" cy="1280890"/>
          </a:xfrm>
        </p:spPr>
        <p:txBody>
          <a:bodyPr/>
          <a:lstStyle/>
          <a:p>
            <a:r>
              <a:rPr lang="fa-IR" dirty="0"/>
              <a:t>شرح مسئله </a:t>
            </a:r>
            <a:br>
              <a:rPr lang="fa-I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073" y="2128229"/>
            <a:ext cx="8915400" cy="3777622"/>
          </a:xfrm>
        </p:spPr>
        <p:txBody>
          <a:bodyPr/>
          <a:lstStyle/>
          <a:p>
            <a:r>
              <a:rPr lang="fa-IR" dirty="0" smtClean="0"/>
              <a:t>هدف: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11" y="2128229"/>
            <a:ext cx="5934075" cy="27717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03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786" y="582817"/>
            <a:ext cx="8911687" cy="1280890"/>
          </a:xfrm>
        </p:spPr>
        <p:txBody>
          <a:bodyPr/>
          <a:lstStyle/>
          <a:p>
            <a:r>
              <a:rPr lang="fa-IR" dirty="0" smtClean="0"/>
              <a:t>حل مسئله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2394" y="2141108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fa-IR" dirty="0"/>
              <a:t>مقدار ماکسیمم </a:t>
            </a:r>
            <a:r>
              <a:rPr lang="fa-IR" i="1" dirty="0" smtClean="0"/>
              <a:t>∗</a:t>
            </a:r>
            <a:r>
              <a:rPr lang="el-GR" i="1" dirty="0" smtClean="0"/>
              <a:t>τ</a:t>
            </a:r>
            <a:r>
              <a:rPr lang="fa-IR" dirty="0"/>
              <a:t>تنها زمانی بدست می آید که </a:t>
            </a:r>
            <a:endParaRPr lang="fa-IR" dirty="0" smtClean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r>
              <a:rPr lang="fa-IR" dirty="0"/>
              <a:t>این مسئله براي حل، به دو بخش مجزاي بیشینه سازي براي لینک فروسو و فراسو تقسیم می گردد </a:t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65" y="2792972"/>
            <a:ext cx="5438775" cy="15811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01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786" y="617382"/>
            <a:ext cx="8911687" cy="1280890"/>
          </a:xfrm>
        </p:spPr>
        <p:txBody>
          <a:bodyPr/>
          <a:lstStyle/>
          <a:p>
            <a:r>
              <a:rPr lang="fa-IR" dirty="0" smtClean="0"/>
              <a:t>حل مسئله برای لینک فروسو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073" y="2096812"/>
            <a:ext cx="8915400" cy="3777622"/>
          </a:xfrm>
        </p:spPr>
        <p:txBody>
          <a:bodyPr/>
          <a:lstStyle/>
          <a:p>
            <a:r>
              <a:rPr lang="fa-IR" dirty="0" smtClean="0"/>
              <a:t>تابع لاگرانژ</a:t>
            </a:r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r>
              <a:rPr lang="fa-IR" dirty="0" smtClean="0"/>
              <a:t>توان بهینه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36" y="2098034"/>
            <a:ext cx="5562600" cy="3181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36" y="5326183"/>
            <a:ext cx="4495800" cy="8096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250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595886"/>
            <a:ext cx="8911687" cy="1280890"/>
          </a:xfrm>
        </p:spPr>
        <p:txBody>
          <a:bodyPr/>
          <a:lstStyle/>
          <a:p>
            <a:r>
              <a:rPr lang="fa-IR" dirty="0"/>
              <a:t>حل مسئله برای لینک </a:t>
            </a:r>
            <a:r>
              <a:rPr lang="fa-IR" dirty="0" smtClean="0"/>
              <a:t>فراسو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9327" y="2131444"/>
            <a:ext cx="8915400" cy="3777622"/>
          </a:xfrm>
        </p:spPr>
        <p:txBody>
          <a:bodyPr/>
          <a:lstStyle/>
          <a:p>
            <a:r>
              <a:rPr lang="fa-IR" dirty="0" smtClean="0"/>
              <a:t>تابع لاگرانژ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r>
              <a:rPr lang="fa-IR" dirty="0"/>
              <a:t>توان بهینه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48" y="2128229"/>
            <a:ext cx="5686425" cy="3019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48" y="5147654"/>
            <a:ext cx="3876675" cy="10096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01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0611" y="156863"/>
            <a:ext cx="8911687" cy="1280890"/>
          </a:xfrm>
        </p:spPr>
        <p:txBody>
          <a:bodyPr/>
          <a:lstStyle/>
          <a:p>
            <a:r>
              <a:rPr lang="fa-IR" dirty="0" smtClean="0"/>
              <a:t>نتایج عددی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35" y="784312"/>
            <a:ext cx="3950661" cy="32411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7" y="819322"/>
            <a:ext cx="3756037" cy="325668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37" y="4035370"/>
            <a:ext cx="3846117" cy="29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7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1" y="113654"/>
            <a:ext cx="8911687" cy="1280890"/>
          </a:xfrm>
        </p:spPr>
        <p:txBody>
          <a:bodyPr/>
          <a:lstStyle/>
          <a:p>
            <a:r>
              <a:rPr lang="fa-IR" dirty="0" smtClean="0"/>
              <a:t>نتیجه گیری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510" y="1387042"/>
            <a:ext cx="9437690" cy="451881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sz="2600" dirty="0"/>
              <a:t>با افزایش تعداد </a:t>
            </a:r>
            <a:r>
              <a:rPr lang="fa-IR" sz="2600" dirty="0" smtClean="0"/>
              <a:t>واحدهاي</a:t>
            </a:r>
            <a:r>
              <a:rPr lang="en-US" sz="2600" dirty="0" smtClean="0"/>
              <a:t> </a:t>
            </a:r>
            <a:r>
              <a:rPr lang="fa-IR" sz="2600" dirty="0" smtClean="0"/>
              <a:t>رادیویی</a:t>
            </a:r>
            <a:r>
              <a:rPr lang="fa-IR" sz="2600" dirty="0"/>
              <a:t>، بازدهی انرژي بهبود می یابد</a:t>
            </a:r>
            <a:r>
              <a:rPr lang="fa-IR" sz="2600" dirty="0" smtClean="0"/>
              <a:t>.</a:t>
            </a:r>
          </a:p>
          <a:p>
            <a:pPr marL="0" indent="0">
              <a:buNone/>
            </a:pP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a-IR" sz="2600" dirty="0" smtClean="0"/>
              <a:t>پیش </a:t>
            </a:r>
            <a:r>
              <a:rPr lang="fa-IR" sz="2600" dirty="0"/>
              <a:t>کدگذاري </a:t>
            </a:r>
            <a:r>
              <a:rPr lang="en-US" sz="2600" dirty="0" smtClean="0"/>
              <a:t> </a:t>
            </a:r>
            <a:r>
              <a:rPr lang="en-US" sz="2200" dirty="0" smtClean="0"/>
              <a:t>MMSE</a:t>
            </a:r>
            <a:r>
              <a:rPr lang="fa-IR" sz="2600" dirty="0" smtClean="0"/>
              <a:t>بازدهی </a:t>
            </a:r>
            <a:r>
              <a:rPr lang="fa-IR" sz="2600" dirty="0"/>
              <a:t>انرژي بیشتري نسبت به </a:t>
            </a:r>
            <a:r>
              <a:rPr lang="en-US" sz="2600" dirty="0" smtClean="0"/>
              <a:t> </a:t>
            </a:r>
            <a:r>
              <a:rPr lang="en-US" sz="2200" dirty="0" smtClean="0"/>
              <a:t>MRT</a:t>
            </a:r>
            <a:r>
              <a:rPr lang="fa-IR" sz="2600" dirty="0"/>
              <a:t>دارند</a:t>
            </a:r>
            <a:r>
              <a:rPr lang="fa-IR" sz="2600" dirty="0" smtClean="0"/>
              <a:t>.</a:t>
            </a:r>
          </a:p>
          <a:p>
            <a:pPr marL="0" indent="0">
              <a:buNone/>
            </a:pPr>
            <a:r>
              <a:rPr lang="fa-IR" sz="2600" dirty="0" smtClean="0"/>
              <a:t> </a:t>
            </a: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a-IR" sz="2600" dirty="0" smtClean="0"/>
              <a:t>علاوه </a:t>
            </a:r>
            <a:r>
              <a:rPr lang="fa-IR" sz="2600" dirty="0"/>
              <a:t>بر این با افزایش تعداد کاربران، ابتدا بازدهی </a:t>
            </a:r>
            <a:r>
              <a:rPr lang="fa-IR" sz="2600" dirty="0" smtClean="0"/>
              <a:t>انرژي</a:t>
            </a:r>
            <a:r>
              <a:rPr lang="en-US" sz="2600" dirty="0" smtClean="0"/>
              <a:t> </a:t>
            </a:r>
            <a:r>
              <a:rPr lang="fa-IR" sz="2600" dirty="0" smtClean="0"/>
              <a:t>بیشتر </a:t>
            </a:r>
            <a:r>
              <a:rPr lang="fa-IR" sz="2600" dirty="0"/>
              <a:t>شده و سپس به دلیل افزایش تداخل و محسوس شدن آن، بازدهی انرژي کاهش می </a:t>
            </a:r>
            <a:r>
              <a:rPr lang="fa-IR" sz="2600" dirty="0" smtClean="0"/>
              <a:t>یابد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a-IR" sz="2600" dirty="0" smtClean="0"/>
              <a:t>با </a:t>
            </a:r>
            <a:r>
              <a:rPr lang="fa-IR" sz="2600" dirty="0"/>
              <a:t>افزایش بیشینه ي ظرفیت لینک </a:t>
            </a:r>
            <a:r>
              <a:rPr lang="en-US" sz="2200" dirty="0" err="1"/>
              <a:t>fronthaul</a:t>
            </a:r>
            <a:r>
              <a:rPr lang="fa-IR" sz="2600" dirty="0" smtClean="0"/>
              <a:t> بازدهی </a:t>
            </a:r>
            <a:r>
              <a:rPr lang="fa-IR" sz="2600" dirty="0"/>
              <a:t>انرژي افزایش پیدا </a:t>
            </a:r>
            <a:r>
              <a:rPr lang="fa-IR" sz="2600" dirty="0" smtClean="0"/>
              <a:t>می</a:t>
            </a:r>
            <a:r>
              <a:rPr lang="en-US" sz="2600" dirty="0" smtClean="0"/>
              <a:t> </a:t>
            </a:r>
            <a:r>
              <a:rPr lang="fa-IR" sz="2600" dirty="0" smtClean="0"/>
              <a:t>کند</a:t>
            </a:r>
            <a:r>
              <a:rPr lang="fa-IR" sz="2600" dirty="0"/>
              <a:t>. </a:t>
            </a:r>
            <a:endParaRPr lang="fa-IR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a-IR" sz="2600" dirty="0" smtClean="0"/>
              <a:t>هر </a:t>
            </a:r>
            <a:r>
              <a:rPr lang="fa-IR" sz="2600" dirty="0"/>
              <a:t>چه قدر نویز کوانتیزاسیون کمتر باشد، بازدهی انرژي بهتر می </a:t>
            </a:r>
            <a:r>
              <a:rPr lang="fa-IR" sz="2600" dirty="0" smtClean="0"/>
              <a:t>شود</a:t>
            </a:r>
            <a:r>
              <a:rPr lang="fa-IR" dirty="0" smtClean="0"/>
              <a:t>. </a:t>
            </a: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9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پیشنهادات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بهبود الگوریتم تکرار شونده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استفاده از روش های یادگیری ماشین در خوشه سازی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استفاده از سیستم مدل </a:t>
            </a:r>
            <a:r>
              <a:rPr lang="en-US" sz="2000" dirty="0" smtClean="0"/>
              <a:t>D2D</a:t>
            </a:r>
            <a:r>
              <a:rPr lang="fa-IR" dirty="0" smtClean="0"/>
              <a:t> برای ارتباط دو کاربر در یک خوشه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فشرده سازی با روش </a:t>
            </a:r>
            <a:r>
              <a:rPr lang="en-US" sz="2000" dirty="0" smtClean="0"/>
              <a:t>ECF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بدست آوردن اینکه </a:t>
            </a:r>
            <a:r>
              <a:rPr lang="fa-IR" dirty="0"/>
              <a:t>به ازاي هر کاربر چند واحد رادیویی نیاز است که بازدهی انرژي به </a:t>
            </a:r>
            <a:r>
              <a:rPr lang="fa-IR" dirty="0" smtClean="0"/>
              <a:t>بیشینه مقدار </a:t>
            </a:r>
            <a:r>
              <a:rPr lang="fa-IR" dirty="0"/>
              <a:t>خود برسد </a:t>
            </a:r>
            <a:br>
              <a:rPr lang="fa-IR" dirty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251" y="0"/>
            <a:ext cx="8915399" cy="1168400"/>
          </a:xfrm>
        </p:spPr>
        <p:txBody>
          <a:bodyPr>
            <a:normAutofit/>
          </a:bodyPr>
          <a:lstStyle/>
          <a:p>
            <a:pPr algn="ctr" rtl="1"/>
            <a:r>
              <a:rPr lang="fa-IR" sz="3600" b="1" dirty="0" smtClean="0">
                <a:cs typeface="B Nazanin" panose="00000400000000000000" pitchFamily="2" charset="-78"/>
              </a:rPr>
              <a:t>مقدمه ای بر ساختار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ORAN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66" y="1480426"/>
            <a:ext cx="79438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073" y="2169575"/>
            <a:ext cx="8911687" cy="1280890"/>
          </a:xfrm>
        </p:spPr>
        <p:txBody>
          <a:bodyPr>
            <a:normAutofit/>
          </a:bodyPr>
          <a:lstStyle/>
          <a:p>
            <a:pPr algn="ctr" rtl="1"/>
            <a:r>
              <a:rPr lang="fa-IR" sz="7200" dirty="0" smtClean="0">
                <a:cs typeface="B Nazanin" panose="00000400000000000000" pitchFamily="2" charset="-78"/>
              </a:rPr>
              <a:t>با تشکر</a:t>
            </a:r>
            <a:endParaRPr lang="en-US" sz="72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986" y="391197"/>
            <a:ext cx="8911687" cy="1280890"/>
          </a:xfrm>
        </p:spPr>
        <p:txBody>
          <a:bodyPr/>
          <a:lstStyle/>
          <a:p>
            <a:pPr algn="ctr" rtl="1"/>
            <a:r>
              <a:rPr lang="fa-IR" dirty="0" smtClean="0"/>
              <a:t>تکامل ساختار ایستگاه های پایه(</a:t>
            </a:r>
            <a:r>
              <a:rPr lang="en-US" dirty="0" smtClean="0"/>
              <a:t> (</a:t>
            </a:r>
            <a:r>
              <a:rPr lang="en-US" sz="3200" dirty="0" smtClean="0"/>
              <a:t>BS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369" y="1569603"/>
            <a:ext cx="10131425" cy="4165600"/>
          </a:xfrm>
        </p:spPr>
        <p:txBody>
          <a:bodyPr anchor="t"/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ساختار های سنتی 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ایستگاه های پایه با </a:t>
            </a:r>
            <a:r>
              <a:rPr lang="en-US" sz="1800" dirty="0" smtClean="0"/>
              <a:t>RRH</a:t>
            </a:r>
            <a:r>
              <a:rPr lang="fa-IR" dirty="0" smtClean="0"/>
              <a:t> </a:t>
            </a:r>
            <a:endParaRPr lang="en-US" dirty="0" smtClean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شبکه های دسترسی رادیوی ابری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en-US" sz="1800" dirty="0"/>
              <a:t>C-RAN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en-US" sz="1800" dirty="0"/>
              <a:t>H-CRAN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en-US" sz="1800" dirty="0"/>
              <a:t>F-RAN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Picture 5" descr="Macro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12" y="1967751"/>
            <a:ext cx="3580917" cy="343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60077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860077" y="183297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60077" y="287839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860077" y="392380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840758" y="496922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45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248" y="300831"/>
            <a:ext cx="10131425" cy="1257300"/>
          </a:xfrm>
        </p:spPr>
        <p:txBody>
          <a:bodyPr anchor="t"/>
          <a:lstStyle/>
          <a:p>
            <a:pPr algn="r"/>
            <a:r>
              <a:rPr lang="fa-IR" dirty="0" smtClean="0"/>
              <a:t>معماری اولیه و سنتی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248" y="1554162"/>
            <a:ext cx="10131425" cy="4260849"/>
          </a:xfrm>
        </p:spPr>
        <p:txBody>
          <a:bodyPr anchor="t"/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fa-IR" b="1" dirty="0"/>
              <a:t>پردازش های رادیویی و باند پایه </a:t>
            </a:r>
            <a:r>
              <a:rPr lang="fa-IR" b="1" dirty="0" smtClean="0"/>
              <a:t>در داخل </a:t>
            </a:r>
            <a:r>
              <a:rPr lang="fa-IR" b="1" dirty="0"/>
              <a:t>ایستگاه پایه </a:t>
            </a:r>
            <a:endParaRPr lang="fa-IR" b="1" dirty="0" smtClean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b="1" dirty="0" smtClean="0"/>
              <a:t>مدول آنتن </a:t>
            </a:r>
            <a:r>
              <a:rPr lang="fa-IR" b="1" dirty="0"/>
              <a:t>نیز در </a:t>
            </a:r>
            <a:r>
              <a:rPr lang="fa-IR" b="1" dirty="0" smtClean="0"/>
              <a:t>فاصله ی </a:t>
            </a:r>
            <a:r>
              <a:rPr lang="fa-IR" b="1" dirty="0"/>
              <a:t>چند متری از مدول رادیویی </a:t>
            </a:r>
            <a:endParaRPr lang="fa-IR" b="1" dirty="0" smtClean="0"/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fa-IR" dirty="0" smtClean="0"/>
              <a:t>ارتباط آنها توسط </a:t>
            </a:r>
            <a:r>
              <a:rPr lang="fa-IR" dirty="0"/>
              <a:t>کابل کواکسیال </a:t>
            </a:r>
            <a:endParaRPr lang="fa-IR" dirty="0" smtClean="0"/>
          </a:p>
          <a:p>
            <a:pPr lvl="2" algn="r" rtl="1">
              <a:buFont typeface="Wingdings" panose="05000000000000000000" pitchFamily="2" charset="2"/>
              <a:buChar char="Ø"/>
            </a:pPr>
            <a:r>
              <a:rPr lang="fa-IR" dirty="0" smtClean="0"/>
              <a:t>سبب</a:t>
            </a:r>
            <a:r>
              <a:rPr lang="fa-IR" dirty="0"/>
              <a:t> </a:t>
            </a:r>
            <a:r>
              <a:rPr lang="fa-IR" dirty="0" smtClean="0"/>
              <a:t>افزایش </a:t>
            </a:r>
            <a:r>
              <a:rPr lang="fa-IR" dirty="0"/>
              <a:t>تلفات در شبکه می </a:t>
            </a:r>
            <a:r>
              <a:rPr lang="fa-IR" dirty="0" smtClean="0"/>
              <a:t>باشد</a:t>
            </a:r>
            <a:endParaRPr lang="en-US" dirty="0" smtClean="0"/>
          </a:p>
          <a:p>
            <a:endParaRPr lang="fa-IR" dirty="0" smtClean="0"/>
          </a:p>
          <a:p>
            <a:pPr marL="0" indent="0" algn="r" rtl="1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29" y="3203613"/>
            <a:ext cx="3296898" cy="22950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129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8" y="342900"/>
            <a:ext cx="10131425" cy="1456267"/>
          </a:xfrm>
        </p:spPr>
        <p:txBody>
          <a:bodyPr/>
          <a:lstStyle/>
          <a:p>
            <a:pPr algn="ctr" rtl="1"/>
            <a:r>
              <a:rPr lang="fa-IR" dirty="0" smtClean="0"/>
              <a:t>ایستگاه پایه با </a:t>
            </a:r>
            <a:r>
              <a:rPr lang="en-US" sz="3200" dirty="0" smtClean="0"/>
              <a:t>RRH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0" y="1769263"/>
            <a:ext cx="10379343" cy="4434208"/>
          </a:xfrm>
        </p:spPr>
        <p:txBody>
          <a:bodyPr anchor="t"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ایستگاه پایه به یک قسمت پردازشی و یک قسمت رادیویی تقسیم میشود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قسمت رادیویی </a:t>
            </a:r>
            <a:r>
              <a:rPr lang="en-US" sz="1800" dirty="0" smtClean="0"/>
              <a:t>RRH</a:t>
            </a:r>
            <a:r>
              <a:rPr lang="fa-IR" dirty="0" smtClean="0"/>
              <a:t> یا واحد ارتباط راه دور</a:t>
            </a:r>
            <a:r>
              <a:rPr lang="en-US" dirty="0" smtClean="0"/>
              <a:t>(</a:t>
            </a:r>
            <a:r>
              <a:rPr lang="en-US" sz="1800" dirty="0" smtClean="0"/>
              <a:t>RRU</a:t>
            </a:r>
            <a:r>
              <a:rPr lang="en-US" dirty="0" smtClean="0"/>
              <a:t>) </a:t>
            </a:r>
            <a:r>
              <a:rPr lang="fa-IR" dirty="0" smtClean="0"/>
              <a:t> نامیده میشود</a:t>
            </a:r>
          </a:p>
          <a:p>
            <a:pPr lvl="1"/>
            <a:r>
              <a:rPr lang="fa-IR" dirty="0" smtClean="0"/>
              <a:t>در واحد </a:t>
            </a:r>
            <a:r>
              <a:rPr lang="en-US" sz="1400" dirty="0" smtClean="0"/>
              <a:t>RRH</a:t>
            </a:r>
            <a:r>
              <a:rPr lang="fa-IR" dirty="0" smtClean="0"/>
              <a:t> پردازش دیجیتال،تبدیل دیجیتال به آنالوگ، تبدیل آنالوگ به دیجیتال،تقویت توان و فیلترینگ انجام میشود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پردازش سیگنال باند پایه با عنوان </a:t>
            </a:r>
            <a:r>
              <a:rPr lang="en-US" sz="1800" dirty="0" smtClean="0"/>
              <a:t>BBU</a:t>
            </a:r>
            <a:r>
              <a:rPr lang="fa-IR" dirty="0" smtClean="0"/>
              <a:t> یا واحد داده شناخته میشود (</a:t>
            </a:r>
            <a:r>
              <a:rPr lang="en-US" sz="1800" dirty="0" smtClean="0"/>
              <a:t>Data Unit</a:t>
            </a:r>
            <a:r>
              <a:rPr lang="fa-IR" dirty="0" smtClean="0"/>
              <a:t>)</a:t>
            </a:r>
          </a:p>
          <a:p>
            <a:pPr algn="r" rt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88" y="4384276"/>
            <a:ext cx="5260326" cy="232824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660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591548"/>
            <a:ext cx="8911687" cy="1160618"/>
          </a:xfrm>
        </p:spPr>
        <p:txBody>
          <a:bodyPr/>
          <a:lstStyle/>
          <a:p>
            <a:pPr algn="ctr"/>
            <a:r>
              <a:rPr lang="fa-IR" dirty="0" smtClean="0"/>
              <a:t>شبکه ی دسترسی رادیویی ابری- </a:t>
            </a:r>
            <a:r>
              <a:rPr lang="en-US" sz="3200" dirty="0" smtClean="0"/>
              <a:t>C-RAN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422" y="1672087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b="1" dirty="0" smtClean="0"/>
              <a:t>واحد مرکزی باند پایه-</a:t>
            </a:r>
            <a:r>
              <a:rPr lang="en-US" sz="2000" b="1" dirty="0" smtClean="0"/>
              <a:t>Centralized </a:t>
            </a:r>
            <a:r>
              <a:rPr lang="en-US" sz="2000" b="1" dirty="0"/>
              <a:t>Based Band </a:t>
            </a:r>
            <a:r>
              <a:rPr lang="en-US" sz="2000" b="1" dirty="0" smtClean="0"/>
              <a:t>Unit</a:t>
            </a:r>
            <a:endParaRPr lang="fa-IR" sz="2000" b="1" dirty="0" smtClean="0"/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fa-IR" dirty="0" smtClean="0"/>
              <a:t>شکل گیری </a:t>
            </a:r>
            <a:r>
              <a:rPr lang="en-US" sz="1800" dirty="0" smtClean="0"/>
              <a:t>BBU</a:t>
            </a:r>
            <a:r>
              <a:rPr lang="fa-IR" dirty="0" smtClean="0"/>
              <a:t> ها </a:t>
            </a:r>
            <a:r>
              <a:rPr lang="fa-IR" dirty="0"/>
              <a:t>به صورت یک مجموعه ی واحد تحت </a:t>
            </a:r>
            <a:r>
              <a:rPr lang="fa-IR" dirty="0" smtClean="0"/>
              <a:t>عنوان </a:t>
            </a:r>
            <a:r>
              <a:rPr lang="en-US" sz="1800" dirty="0" smtClean="0"/>
              <a:t>BBU Pool</a:t>
            </a:r>
            <a:endParaRPr lang="fa-IR" sz="1800" dirty="0" smtClean="0"/>
          </a:p>
          <a:p>
            <a:pPr lvl="2" algn="r" rtl="1">
              <a:buFont typeface="Wingdings" panose="05000000000000000000" pitchFamily="2" charset="2"/>
              <a:buChar char="Ø"/>
            </a:pPr>
            <a:r>
              <a:rPr lang="fa-IR" dirty="0"/>
              <a:t>در راستای بهینه سازی عملکرد </a:t>
            </a:r>
            <a:r>
              <a:rPr lang="en-US" sz="1600" dirty="0" smtClean="0"/>
              <a:t>BBU</a:t>
            </a:r>
            <a:r>
              <a:rPr lang="fa-IR" dirty="0" smtClean="0"/>
              <a:t> ها </a:t>
            </a:r>
            <a:r>
              <a:rPr lang="fa-IR" dirty="0"/>
              <a:t>در مواجهه باایستگاههای پایه پر ترافیک و کم </a:t>
            </a:r>
            <a:r>
              <a:rPr lang="fa-IR" dirty="0" smtClean="0"/>
              <a:t>ترافیک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fa-IR" dirty="0" smtClean="0"/>
              <a:t>به اشتراک گزاری این </a:t>
            </a:r>
            <a:r>
              <a:rPr lang="fa-IR" dirty="0"/>
              <a:t>مجموعه بین چندین </a:t>
            </a:r>
            <a:r>
              <a:rPr lang="fa-IR" dirty="0" smtClean="0"/>
              <a:t>سلول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fa-IR" dirty="0"/>
              <a:t>در نظر </a:t>
            </a:r>
            <a:r>
              <a:rPr lang="fa-IR" dirty="0" smtClean="0"/>
              <a:t>گرفتن </a:t>
            </a:r>
            <a:r>
              <a:rPr lang="en-US" sz="1800" dirty="0" smtClean="0"/>
              <a:t>BBU Pool</a:t>
            </a:r>
            <a:r>
              <a:rPr lang="fa-IR" dirty="0" smtClean="0"/>
              <a:t> به </a:t>
            </a:r>
            <a:r>
              <a:rPr lang="fa-IR" dirty="0"/>
              <a:t>عنوان یک خوشه ی </a:t>
            </a:r>
            <a:r>
              <a:rPr lang="fa-IR" dirty="0" smtClean="0"/>
              <a:t>مجازی</a:t>
            </a:r>
            <a:r>
              <a:rPr lang="en-US" dirty="0"/>
              <a:t> </a:t>
            </a:r>
            <a:r>
              <a:rPr lang="fa-IR" dirty="0" smtClean="0"/>
              <a:t>که </a:t>
            </a:r>
            <a:r>
              <a:rPr lang="fa-IR" dirty="0"/>
              <a:t>شامل پردازش گرهایی </a:t>
            </a:r>
            <a:r>
              <a:rPr lang="fa-IR" dirty="0" smtClean="0"/>
              <a:t>است</a:t>
            </a:r>
            <a:r>
              <a:rPr lang="fa-IR" dirty="0"/>
              <a:t> </a:t>
            </a:r>
            <a:r>
              <a:rPr lang="fa-IR" dirty="0" smtClean="0"/>
              <a:t>که </a:t>
            </a:r>
            <a:r>
              <a:rPr lang="fa-IR" dirty="0"/>
              <a:t>پردازش های باند پایه را انجام می </a:t>
            </a:r>
            <a:r>
              <a:rPr lang="fa-IR" dirty="0" smtClean="0"/>
              <a:t>دهند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11" y="3906761"/>
            <a:ext cx="5260148" cy="212928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70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2236</TotalTime>
  <Words>2107</Words>
  <Application>Microsoft Office PowerPoint</Application>
  <PresentationFormat>Widescreen</PresentationFormat>
  <Paragraphs>507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B Nazanin</vt:lpstr>
      <vt:lpstr>Calibri</vt:lpstr>
      <vt:lpstr>Cambria Math</vt:lpstr>
      <vt:lpstr>Century Gothic</vt:lpstr>
      <vt:lpstr>Tahoma</vt:lpstr>
      <vt:lpstr>Times New Roman</vt:lpstr>
      <vt:lpstr>Wingdings</vt:lpstr>
      <vt:lpstr>Wingdings 3</vt:lpstr>
      <vt:lpstr>Wisp</vt:lpstr>
      <vt:lpstr>دانشگاه تهران دانشکده برق و کامپیوتر پروپزال دکتری  تخصیص منابع در شبکه های دسترسی رادیویی باز با برش دهی شبکه  </vt:lpstr>
      <vt:lpstr>PowerPoint Presentation</vt:lpstr>
      <vt:lpstr>فهرست مطالب</vt:lpstr>
      <vt:lpstr>نسل پنجم مخابرات 5G</vt:lpstr>
      <vt:lpstr>مقدمه ای بر ساختار ORAN</vt:lpstr>
      <vt:lpstr>تکامل ساختار ایستگاه های پایه( (BSها</vt:lpstr>
      <vt:lpstr>معماری اولیه و سنتی</vt:lpstr>
      <vt:lpstr>ایستگاه پایه با RRH</vt:lpstr>
      <vt:lpstr>شبکه ی دسترسی رادیویی ابری- C-RAN</vt:lpstr>
      <vt:lpstr>شبکه ی دسترسی رادیویی ابری- C-RAN</vt:lpstr>
      <vt:lpstr>چرا ساختار C-RANمورد توجه قرار گرفته است؟</vt:lpstr>
      <vt:lpstr> چرا ساختار  C-RANمورد توجه قرار گرفته است؟</vt:lpstr>
      <vt:lpstr>چالش های پیش روی شبکه ی C-RAN  </vt:lpstr>
      <vt:lpstr>ادبیات و پیشینه ی تحقیق</vt:lpstr>
      <vt:lpstr>لینک فروسو- سیستم مدل اول</vt:lpstr>
      <vt:lpstr>لینک فروسو- سیستم مدل اول</vt:lpstr>
      <vt:lpstr>لینک فروسو- سیستم مدل دوم</vt:lpstr>
      <vt:lpstr>لینک فروسو- سیستم مدل دوم</vt:lpstr>
      <vt:lpstr>لینک فراسو- سیستم مدل اول</vt:lpstr>
      <vt:lpstr>لینک فراسو- سیستم مدل اول</vt:lpstr>
      <vt:lpstr>لینک فراسو- سیستم مدل دوم</vt:lpstr>
      <vt:lpstr>لینک فراسو- سیستم مدل دوم</vt:lpstr>
      <vt:lpstr>تخصیص منابع در لینک فروسو</vt:lpstr>
      <vt:lpstr>سیستم مدل لینک فروسو</vt:lpstr>
      <vt:lpstr>نرخ قابل دسترس</vt:lpstr>
      <vt:lpstr>شرح مسئله  </vt:lpstr>
      <vt:lpstr>الگوریتم مورد استفاده</vt:lpstr>
      <vt:lpstr>الگوریتم مورد استفاده</vt:lpstr>
      <vt:lpstr>نتایج عددی</vt:lpstr>
      <vt:lpstr>تخصیص منابع در لینک فراسو</vt:lpstr>
      <vt:lpstr>آنالیز نرخ قابل دسترس  </vt:lpstr>
      <vt:lpstr>آنالیز نرخ قابل دسترس</vt:lpstr>
      <vt:lpstr>شرح مسئله</vt:lpstr>
      <vt:lpstr>شرح مسئله  </vt:lpstr>
      <vt:lpstr>الگوریتم مورد استفاده</vt:lpstr>
      <vt:lpstr>نتایج عددی</vt:lpstr>
      <vt:lpstr>   تخصیص منابع به صورت تقسیم زمانی</vt:lpstr>
      <vt:lpstr>سیستم مدل</vt:lpstr>
      <vt:lpstr>آنالیز نرخ قابل دسترس در خوشه هاي فروسو  </vt:lpstr>
      <vt:lpstr>آنالیز نرخ قابل دسترس در خوشه هاي فروسو</vt:lpstr>
      <vt:lpstr>آنالیز نرخ قابل دسترس در خوشه هاي فراسو</vt:lpstr>
      <vt:lpstr>آنالیز نرخ قابل دسترس در خوشه هاي فراسو</vt:lpstr>
      <vt:lpstr>شرح مسئله  </vt:lpstr>
      <vt:lpstr>حل مسئله</vt:lpstr>
      <vt:lpstr>حل مسئله برای لینک فروسو</vt:lpstr>
      <vt:lpstr>حل مسئله برای لینک فراسو</vt:lpstr>
      <vt:lpstr>نتایج عددی</vt:lpstr>
      <vt:lpstr>نتیجه گیری</vt:lpstr>
      <vt:lpstr>پیشنهادات</vt:lpstr>
      <vt:lpstr>با تشکر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mojdeh karbalaee</dc:creator>
  <cp:lastModifiedBy>mojdeh karbalaee</cp:lastModifiedBy>
  <cp:revision>110</cp:revision>
  <dcterms:created xsi:type="dcterms:W3CDTF">2017-09-21T07:09:31Z</dcterms:created>
  <dcterms:modified xsi:type="dcterms:W3CDTF">2020-10-20T16:17:10Z</dcterms:modified>
</cp:coreProperties>
</file>